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0" r:id="rId4"/>
    <p:sldId id="28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2" r:id="rId27"/>
    <p:sldId id="283" r:id="rId28"/>
    <p:sldId id="284" r:id="rId29"/>
    <p:sldId id="285" r:id="rId30"/>
    <p:sldId id="287" r:id="rId31"/>
    <p:sldId id="286" r:id="rId32"/>
    <p:sldId id="258" r:id="rId33"/>
    <p:sldId id="25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170"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66FF99"/>
            </a:gs>
            <a:gs pos="100000">
              <a:schemeClr val="bg1">
                <a:shade val="30000"/>
                <a:satMod val="20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45719"/>
          </a:xfrm>
        </p:spPr>
        <p:txBody>
          <a:bodyPr>
            <a:normAutofit fontScale="90000"/>
          </a:bodyPr>
          <a:lstStyle/>
          <a:p>
            <a:r>
              <a:rPr lang="ar-IQ" sz="800" dirty="0"/>
              <a:t>.</a:t>
            </a:r>
            <a:endParaRPr lang="en-US" sz="800" dirty="0"/>
          </a:p>
        </p:txBody>
      </p:sp>
      <p:sp>
        <p:nvSpPr>
          <p:cNvPr id="5" name="Content Placeholder 4"/>
          <p:cNvSpPr>
            <a:spLocks noGrp="1"/>
          </p:cNvSpPr>
          <p:nvPr>
            <p:ph idx="1"/>
          </p:nvPr>
        </p:nvSpPr>
        <p:spPr>
          <a:xfrm>
            <a:off x="457200" y="0"/>
            <a:ext cx="8229600" cy="6858000"/>
          </a:xfrm>
        </p:spPr>
        <p:txBody>
          <a:bodyPr>
            <a:normAutofit/>
          </a:bodyPr>
          <a:lstStyle/>
          <a:p>
            <a:pPr marL="0" indent="0" algn="ctr" rtl="1">
              <a:buNone/>
            </a:pPr>
            <a:r>
              <a:rPr lang="ar-IQ" sz="4400" b="1" dirty="0" smtClean="0">
                <a:solidFill>
                  <a:srgbClr val="2350CF"/>
                </a:solidFill>
                <a:cs typeface="+mj-cs"/>
              </a:rPr>
              <a:t> </a:t>
            </a:r>
          </a:p>
          <a:p>
            <a:pPr marL="0" indent="0" algn="ctr" rtl="1">
              <a:buNone/>
            </a:pPr>
            <a:endParaRPr lang="ar-IQ" sz="2800" b="1" dirty="0" smtClean="0">
              <a:solidFill>
                <a:srgbClr val="2350CF"/>
              </a:solidFill>
              <a:cs typeface="+mj-cs"/>
            </a:endParaRPr>
          </a:p>
          <a:p>
            <a:pPr marL="0" indent="0" algn="ctr" rtl="1">
              <a:buNone/>
            </a:pPr>
            <a:endParaRPr lang="ar-IQ" sz="2800" b="1" dirty="0" smtClean="0">
              <a:solidFill>
                <a:srgbClr val="2350CF"/>
              </a:solidFill>
              <a:cs typeface="+mj-cs"/>
            </a:endParaRPr>
          </a:p>
          <a:p>
            <a:pPr marL="0" indent="0" algn="ctr" rtl="1">
              <a:buNone/>
            </a:pPr>
            <a:r>
              <a:rPr lang="ar-IQ" sz="2800" b="1" dirty="0" smtClean="0">
                <a:solidFill>
                  <a:srgbClr val="2350CF"/>
                </a:solidFill>
                <a:cs typeface="+mj-cs"/>
              </a:rPr>
              <a:t>انتاج خضر/1</a:t>
            </a:r>
            <a:endParaRPr lang="ar-IQ" sz="2800" dirty="0">
              <a:cs typeface="+mj-cs"/>
            </a:endParaRPr>
          </a:p>
          <a:p>
            <a:pPr marL="0" indent="0" algn="ctr" rtl="1">
              <a:buNone/>
            </a:pPr>
            <a:r>
              <a:rPr lang="ar-IQ" dirty="0" smtClean="0">
                <a:cs typeface="+mj-cs"/>
              </a:rPr>
              <a:t>الاستاذ المساعد الدكتور نوال مهدي حمود</a:t>
            </a:r>
          </a:p>
          <a:p>
            <a:pPr marL="0" indent="0" algn="ctr" rtl="1">
              <a:buNone/>
            </a:pPr>
            <a:r>
              <a:rPr lang="ar-IQ" dirty="0">
                <a:solidFill>
                  <a:srgbClr val="FF0000"/>
                </a:solidFill>
              </a:rPr>
              <a:t>قسم البستنة وهندسة الحدائق</a:t>
            </a:r>
          </a:p>
          <a:p>
            <a:pPr marL="0" indent="0" algn="ctr" rtl="1">
              <a:buNone/>
            </a:pPr>
            <a:r>
              <a:rPr lang="ar-IQ" dirty="0" smtClean="0">
                <a:cs typeface="+mj-cs"/>
              </a:rPr>
              <a:t>كلية الزراعة/ </a:t>
            </a:r>
            <a:r>
              <a:rPr lang="ar-IQ" dirty="0">
                <a:solidFill>
                  <a:srgbClr val="FF0000"/>
                </a:solidFill>
              </a:rPr>
              <a:t>جامعة </a:t>
            </a:r>
            <a:r>
              <a:rPr lang="ar-IQ" dirty="0" smtClean="0">
                <a:solidFill>
                  <a:srgbClr val="FF0000"/>
                </a:solidFill>
              </a:rPr>
              <a:t>البصرة</a:t>
            </a:r>
            <a:r>
              <a:rPr lang="ar-IQ" dirty="0" smtClean="0">
                <a:cs typeface="+mj-cs"/>
              </a:rPr>
              <a:t> </a:t>
            </a:r>
          </a:p>
          <a:p>
            <a:pPr marL="0" indent="0" algn="ctr" rtl="1">
              <a:buNone/>
            </a:pPr>
            <a:r>
              <a:rPr lang="ar-IQ" dirty="0" smtClean="0">
                <a:cs typeface="+mj-cs"/>
              </a:rPr>
              <a:t>البصرة – </a:t>
            </a:r>
            <a:r>
              <a:rPr lang="ar-IQ" dirty="0" smtClean="0">
                <a:solidFill>
                  <a:srgbClr val="FF0000"/>
                </a:solidFill>
              </a:rPr>
              <a:t>العراق</a:t>
            </a:r>
            <a:r>
              <a:rPr lang="ar-IQ" dirty="0" smtClean="0">
                <a:cs typeface="+mj-cs"/>
              </a:rPr>
              <a:t> </a:t>
            </a:r>
            <a:endParaRPr lang="en-US" dirty="0" smtClean="0">
              <a:solidFill>
                <a:srgbClr val="FF0000"/>
              </a:solidFill>
            </a:endParaRPr>
          </a:p>
          <a:p>
            <a:pPr marL="0" indent="0" algn="ctr" rtl="1">
              <a:buNone/>
            </a:pPr>
            <a:r>
              <a:rPr lang="en-US" dirty="0" smtClean="0">
                <a:solidFill>
                  <a:srgbClr val="FF0000"/>
                </a:solidFill>
              </a:rPr>
              <a:t>2022 – 2021 </a:t>
            </a:r>
          </a:p>
          <a:p>
            <a:pPr marL="0" indent="0" algn="ctr" rtl="1">
              <a:buNone/>
            </a:pPr>
            <a:r>
              <a:rPr lang="ar-IQ" dirty="0" smtClean="0">
                <a:solidFill>
                  <a:srgbClr val="FF0000"/>
                </a:solidFill>
              </a:rPr>
              <a:t>م6 </a:t>
            </a:r>
            <a:r>
              <a:rPr lang="ar-IQ" dirty="0">
                <a:solidFill>
                  <a:srgbClr val="FF0000"/>
                </a:solidFill>
              </a:rPr>
              <a:t>الاحد </a:t>
            </a:r>
            <a:r>
              <a:rPr lang="ar-IQ" dirty="0" smtClean="0">
                <a:solidFill>
                  <a:srgbClr val="FF0000"/>
                </a:solidFill>
              </a:rPr>
              <a:t>21/ </a:t>
            </a:r>
            <a:r>
              <a:rPr lang="ar-IQ" dirty="0">
                <a:solidFill>
                  <a:srgbClr val="FF0000"/>
                </a:solidFill>
              </a:rPr>
              <a:t>11/ </a:t>
            </a:r>
            <a:r>
              <a:rPr lang="ar-IQ" dirty="0" smtClean="0">
                <a:solidFill>
                  <a:srgbClr val="FF0000"/>
                </a:solidFill>
              </a:rPr>
              <a:t>2021</a:t>
            </a:r>
            <a:endParaRPr lang="ar-IQ" dirty="0" smtClean="0">
              <a:solidFill>
                <a:srgbClr val="FF0000"/>
              </a:solidFill>
              <a:cs typeface="+mj-cs"/>
            </a:endParaRPr>
          </a:p>
          <a:p>
            <a:pPr marL="0" indent="0" algn="ctr">
              <a:buNone/>
            </a:pPr>
            <a:r>
              <a:rPr lang="en-US" dirty="0" smtClean="0"/>
              <a:t>albayatyNawal@gmail.com</a:t>
            </a:r>
            <a:endParaRPr lang="en-US" dirty="0"/>
          </a:p>
          <a:p>
            <a:pPr marL="0" indent="0" algn="r" rtl="1">
              <a:buNone/>
            </a:pPr>
            <a:endParaRPr lang="en-US" dirty="0">
              <a:cs typeface="+mj-cs"/>
            </a:endParaRPr>
          </a:p>
        </p:txBody>
      </p:sp>
      <p:pic>
        <p:nvPicPr>
          <p:cNvPr id="6" name="صورة 1"/>
          <p:cNvPicPr/>
          <p:nvPr/>
        </p:nvPicPr>
        <p:blipFill>
          <a:blip r:embed="rId2" cstate="print">
            <a:extLst>
              <a:ext uri="{28A0092B-C50C-407E-A947-70E740481C1C}">
                <a14:useLocalDpi xmlns:a14="http://schemas.microsoft.com/office/drawing/2010/main" val="0"/>
              </a:ext>
            </a:extLst>
          </a:blip>
          <a:stretch>
            <a:fillRect/>
          </a:stretch>
        </p:blipFill>
        <p:spPr>
          <a:xfrm>
            <a:off x="4569777" y="589913"/>
            <a:ext cx="916623" cy="849312"/>
          </a:xfrm>
          <a:prstGeom prst="rect">
            <a:avLst/>
          </a:prstGeom>
        </p:spPr>
      </p:pic>
      <p:pic>
        <p:nvPicPr>
          <p:cNvPr id="7" name="Picture 6"/>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151821" y="359725"/>
            <a:ext cx="1079500" cy="1079500"/>
          </a:xfrm>
          <a:prstGeom prst="rect">
            <a:avLst/>
          </a:prstGeom>
          <a:noFill/>
          <a:ln>
            <a:noFill/>
          </a:ln>
        </p:spPr>
      </p:pic>
    </p:spTree>
    <p:extLst>
      <p:ext uri="{BB962C8B-B14F-4D97-AF65-F5344CB8AC3E}">
        <p14:creationId xmlns:p14="http://schemas.microsoft.com/office/powerpoint/2010/main" val="58178709"/>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lgn="just" rtl="1">
              <a:lnSpc>
                <a:spcPct val="115000"/>
              </a:lnSpc>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 rtl="1">
              <a:lnSpc>
                <a:spcPct val="115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التبييض </a:t>
            </a:r>
            <a:r>
              <a:rPr lang="en-US" sz="2400" b="1" dirty="0">
                <a:solidFill>
                  <a:srgbClr val="C00000"/>
                </a:solidFill>
                <a:latin typeface="Times New Roman"/>
                <a:ea typeface="Times New Roman"/>
                <a:cs typeface="Times New Roman"/>
              </a:rPr>
              <a:t>Blanching</a:t>
            </a:r>
            <a:endParaRPr lang="en-US" sz="2400" dirty="0">
              <a:solidFill>
                <a:srgbClr val="C00000"/>
              </a:solidFill>
              <a:latin typeface="Times New Roman"/>
              <a:ea typeface="Times New Roman"/>
            </a:endParaRPr>
          </a:p>
          <a:p>
            <a:pPr algn="just" rtl="1">
              <a:lnSpc>
                <a:spcPct val="150000"/>
              </a:lnSpc>
              <a:buFontTx/>
              <a:buChar char="-"/>
            </a:pPr>
            <a:r>
              <a:rPr lang="ar-IQ" sz="2400" dirty="0" smtClean="0">
                <a:ea typeface="Times New Roman"/>
                <a:cs typeface="Times New Roman"/>
              </a:rPr>
              <a:t>تجرى </a:t>
            </a:r>
            <a:r>
              <a:rPr lang="ar-IQ" sz="2400" dirty="0">
                <a:ea typeface="Times New Roman"/>
                <a:cs typeface="Times New Roman"/>
              </a:rPr>
              <a:t>بجمع الاوراق الخارجية فوق القرص ولفها بخيط او قطعة من المطاط وتفتح بعد 3- 5 أيام اثناء الجو الحار او 8 – 12 يوم اثناء الجو </a:t>
            </a:r>
            <a:r>
              <a:rPr lang="ar-IQ" sz="2400" dirty="0" smtClean="0">
                <a:ea typeface="Times New Roman"/>
                <a:cs typeface="Times New Roman"/>
              </a:rPr>
              <a:t>البارد،</a:t>
            </a:r>
          </a:p>
          <a:p>
            <a:pPr algn="just" rtl="1">
              <a:lnSpc>
                <a:spcPct val="150000"/>
              </a:lnSpc>
              <a:buFontTx/>
              <a:buChar char="-"/>
            </a:pPr>
            <a:r>
              <a:rPr lang="ar-IQ" sz="2400" dirty="0" smtClean="0">
                <a:ea typeface="Times New Roman"/>
                <a:cs typeface="Times New Roman"/>
              </a:rPr>
              <a:t> </a:t>
            </a:r>
            <a:r>
              <a:rPr lang="ar-IQ" sz="2400" dirty="0">
                <a:ea typeface="Times New Roman"/>
                <a:cs typeface="Times New Roman"/>
              </a:rPr>
              <a:t>وتجرى هذه العملية عندما تبدا الاوراق الكبيرة بالانفتاح الى الخارج عن </a:t>
            </a:r>
            <a:r>
              <a:rPr lang="ar-IQ" sz="2400" dirty="0" smtClean="0">
                <a:ea typeface="Times New Roman"/>
                <a:cs typeface="Times New Roman"/>
              </a:rPr>
              <a:t>القرص</a:t>
            </a:r>
          </a:p>
          <a:p>
            <a:pPr algn="just" rtl="1">
              <a:lnSpc>
                <a:spcPct val="150000"/>
              </a:lnSpc>
              <a:buFontTx/>
              <a:buChar char="-"/>
            </a:pPr>
            <a:r>
              <a:rPr lang="ar-IQ" sz="2400" dirty="0" smtClean="0">
                <a:ea typeface="Times New Roman"/>
                <a:cs typeface="Times New Roman"/>
              </a:rPr>
              <a:t>والغاية </a:t>
            </a:r>
            <a:r>
              <a:rPr lang="ar-IQ" sz="2400" dirty="0">
                <a:ea typeface="Times New Roman"/>
                <a:cs typeface="Times New Roman"/>
              </a:rPr>
              <a:t>منها حماية القرص من اشعة الشمس مباشرة لكي يمكن الحصول على اقراص ناصعة البياض جيدة الطعم والخواص. </a:t>
            </a:r>
            <a:r>
              <a:rPr lang="ar-IQ" sz="2400" dirty="0" smtClean="0">
                <a:ea typeface="Times New Roman"/>
                <a:cs typeface="Times New Roman"/>
              </a:rPr>
              <a:t>............... يتبع</a:t>
            </a:r>
            <a:endParaRPr lang="en-US" sz="2400" dirty="0"/>
          </a:p>
        </p:txBody>
      </p:sp>
    </p:spTree>
    <p:extLst>
      <p:ext uri="{BB962C8B-B14F-4D97-AF65-F5344CB8AC3E}">
        <p14:creationId xmlns:p14="http://schemas.microsoft.com/office/powerpoint/2010/main" val="109319647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172200"/>
          </a:xfrm>
        </p:spPr>
        <p:txBody>
          <a:bodyPr>
            <a:normAutofit/>
          </a:bodyPr>
          <a:lstStyle/>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Times New Roman"/>
              </a:rPr>
              <a:t>الازرار الزهرية </a:t>
            </a:r>
            <a:r>
              <a:rPr lang="en-US" sz="2400" b="1" dirty="0">
                <a:solidFill>
                  <a:srgbClr val="C00000"/>
                </a:solidFill>
                <a:latin typeface="Times New Roman"/>
                <a:ea typeface="Times New Roman"/>
                <a:cs typeface="Times New Roman"/>
              </a:rPr>
              <a:t>Buttoning </a:t>
            </a:r>
            <a:endParaRPr lang="ar-IQ" sz="2400" dirty="0" smtClean="0">
              <a:solidFill>
                <a:srgbClr val="C00000"/>
              </a:solidFill>
              <a:latin typeface="Times New Roman"/>
              <a:ea typeface="Times New Roman"/>
            </a:endParaRPr>
          </a:p>
          <a:p>
            <a:pPr marL="185738" lvl="0" indent="-185738" algn="just" rtl="1">
              <a:lnSpc>
                <a:spcPct val="115000"/>
              </a:lnSpc>
              <a:spcBef>
                <a:spcPts val="0"/>
              </a:spcBef>
              <a:buNone/>
            </a:pPr>
            <a:r>
              <a:rPr lang="ar-IQ" sz="2400" dirty="0" smtClean="0">
                <a:latin typeface="Times New Roman"/>
                <a:ea typeface="Times New Roman"/>
                <a:cs typeface="Times New Roman"/>
              </a:rPr>
              <a:t>- عبارة </a:t>
            </a:r>
            <a:r>
              <a:rPr lang="ar-IQ" sz="2400" dirty="0">
                <a:latin typeface="Times New Roman"/>
                <a:ea typeface="Times New Roman"/>
                <a:cs typeface="Times New Roman"/>
              </a:rPr>
              <a:t>عن تزهير النباتات وهي مازالت صغيرة الحجم بعد فترة قصيرة من الشتل إذ تنتج اقراص زهرية بقطر 2 – 3 سم ليست ذات قيمة اقتصادية وتحيط بها اوراق صغيرة وتكون النباتات مازالت صغيرة  والسبب في ذلك يعود اما الى:</a:t>
            </a:r>
            <a:endParaRPr lang="en-US" sz="2400" dirty="0">
              <a:latin typeface="Times New Roman"/>
              <a:ea typeface="Times New Roman"/>
            </a:endParaRPr>
          </a:p>
          <a:p>
            <a:pPr marL="514350" marR="0" indent="-457200" algn="just" rtl="1">
              <a:lnSpc>
                <a:spcPct val="115000"/>
              </a:lnSpc>
              <a:spcBef>
                <a:spcPts val="0"/>
              </a:spcBef>
              <a:spcAft>
                <a:spcPts val="0"/>
              </a:spcAft>
              <a:buClr>
                <a:srgbClr val="FF3399"/>
              </a:buClr>
              <a:buFont typeface="+mj-lt"/>
              <a:buAutoNum type="arabicPeriod"/>
            </a:pPr>
            <a:r>
              <a:rPr lang="ar-IQ" sz="2400" dirty="0" smtClean="0">
                <a:latin typeface="Times New Roman"/>
                <a:ea typeface="Times New Roman"/>
                <a:cs typeface="Times New Roman"/>
              </a:rPr>
              <a:t>نقص </a:t>
            </a:r>
            <a:r>
              <a:rPr lang="ar-IQ" sz="2400" dirty="0">
                <a:latin typeface="Times New Roman"/>
                <a:ea typeface="Times New Roman"/>
                <a:cs typeface="Times New Roman"/>
              </a:rPr>
              <a:t>عنصر النتروجين. </a:t>
            </a:r>
            <a:endParaRPr lang="en-US" sz="2400" dirty="0">
              <a:latin typeface="Times New Roman"/>
              <a:ea typeface="Times New Roman"/>
            </a:endParaRPr>
          </a:p>
          <a:p>
            <a:pPr marL="514350" marR="0" indent="-457200" algn="just" rtl="1">
              <a:lnSpc>
                <a:spcPct val="115000"/>
              </a:lnSpc>
              <a:spcBef>
                <a:spcPts val="0"/>
              </a:spcBef>
              <a:spcAft>
                <a:spcPts val="0"/>
              </a:spcAft>
              <a:buClr>
                <a:srgbClr val="FF3399"/>
              </a:buClr>
              <a:buFont typeface="+mj-lt"/>
              <a:buAutoNum type="arabicPeriod"/>
            </a:pPr>
            <a:r>
              <a:rPr lang="ar-IQ" sz="2400" dirty="0" smtClean="0">
                <a:latin typeface="Times New Roman"/>
                <a:ea typeface="Times New Roman"/>
                <a:cs typeface="Times New Roman"/>
              </a:rPr>
              <a:t>زراعة </a:t>
            </a:r>
            <a:r>
              <a:rPr lang="ar-IQ" sz="2400" dirty="0">
                <a:latin typeface="Times New Roman"/>
                <a:ea typeface="Times New Roman"/>
                <a:cs typeface="Times New Roman"/>
              </a:rPr>
              <a:t>شتلات كبيرة الحجم. </a:t>
            </a:r>
            <a:endParaRPr lang="en-US" sz="2400" dirty="0">
              <a:latin typeface="Times New Roman"/>
              <a:ea typeface="Times New Roman"/>
            </a:endParaRPr>
          </a:p>
          <a:p>
            <a:pPr marL="514350" marR="0" indent="-457200" algn="just" rtl="1">
              <a:lnSpc>
                <a:spcPct val="115000"/>
              </a:lnSpc>
              <a:spcBef>
                <a:spcPts val="0"/>
              </a:spcBef>
              <a:spcAft>
                <a:spcPts val="0"/>
              </a:spcAft>
              <a:buClr>
                <a:srgbClr val="FF3399"/>
              </a:buClr>
              <a:buFont typeface="+mj-lt"/>
              <a:buAutoNum type="arabicPeriod"/>
            </a:pPr>
            <a:r>
              <a:rPr lang="ar-IQ" sz="2400" dirty="0" smtClean="0">
                <a:latin typeface="Times New Roman"/>
                <a:ea typeface="Times New Roman"/>
                <a:cs typeface="Times New Roman"/>
              </a:rPr>
              <a:t>تكون </a:t>
            </a:r>
            <a:r>
              <a:rPr lang="ar-IQ" sz="2400" dirty="0">
                <a:latin typeface="Times New Roman"/>
                <a:ea typeface="Times New Roman"/>
                <a:cs typeface="Times New Roman"/>
              </a:rPr>
              <a:t>الاصناف سريعة النضج فالاصناف المبكرة تكون اكثر قابلية على تكوين هذه الظاهرة من الاصناف المتأخرة  </a:t>
            </a:r>
            <a:endParaRPr lang="en-US" sz="2400" dirty="0">
              <a:latin typeface="Times New Roman"/>
              <a:ea typeface="Times New Roman"/>
            </a:endParaRPr>
          </a:p>
          <a:p>
            <a:pPr marL="514350" marR="0" indent="-457200" algn="just" rtl="1">
              <a:lnSpc>
                <a:spcPct val="115000"/>
              </a:lnSpc>
              <a:spcBef>
                <a:spcPts val="0"/>
              </a:spcBef>
              <a:spcAft>
                <a:spcPts val="0"/>
              </a:spcAft>
              <a:buClr>
                <a:srgbClr val="FF3399"/>
              </a:buClr>
              <a:buFont typeface="+mj-lt"/>
              <a:buAutoNum type="arabicPeriod"/>
            </a:pPr>
            <a:r>
              <a:rPr lang="ar-IQ" sz="2400" dirty="0" smtClean="0">
                <a:latin typeface="Times New Roman"/>
                <a:ea typeface="Times New Roman"/>
                <a:cs typeface="Times New Roman"/>
              </a:rPr>
              <a:t>قد </a:t>
            </a:r>
            <a:r>
              <a:rPr lang="ar-IQ" sz="2400" dirty="0">
                <a:latin typeface="Times New Roman"/>
                <a:ea typeface="Times New Roman"/>
                <a:cs typeface="Times New Roman"/>
              </a:rPr>
              <a:t>تتوفر عوامل اخرى تحط من النمو الخضري مثل تعرض النباتات الى الجو البارد جدا في المشتل او تعطيش النباتات اواطالة فترة الأقلمة قبل الشتل . </a:t>
            </a:r>
            <a:endParaRPr lang="ar-IQ" sz="2400" dirty="0" smtClean="0">
              <a:ea typeface="Times New Roman"/>
              <a:cs typeface="Times New Roman"/>
            </a:endParaRPr>
          </a:p>
          <a:p>
            <a:pPr algn="just" rtl="1">
              <a:buClr>
                <a:schemeClr val="accent6">
                  <a:lumMod val="75000"/>
                </a:schemeClr>
              </a:buClr>
              <a:buFont typeface="Wingdings" panose="05000000000000000000" pitchFamily="2" charset="2"/>
              <a:buChar char="v"/>
            </a:pPr>
            <a:r>
              <a:rPr lang="ar-IQ" sz="2400" dirty="0" smtClean="0">
                <a:ea typeface="Times New Roman"/>
                <a:cs typeface="Times New Roman"/>
              </a:rPr>
              <a:t>للتغلب </a:t>
            </a:r>
            <a:r>
              <a:rPr lang="ar-IQ" sz="2400" dirty="0">
                <a:ea typeface="Times New Roman"/>
                <a:cs typeface="Times New Roman"/>
              </a:rPr>
              <a:t>على هذه الظاهرة يجب اجراء عملية الخف للنباتات في المشتل وتسميدها ثم قلعها بعمر ستة أسابيع كما ينصح بتسميدها بالاسمدة النتروجينية بعد الشتل لتشجيع النمو الخضري للنبات</a:t>
            </a:r>
            <a:r>
              <a:rPr lang="ar-IQ" sz="2400" dirty="0" smtClean="0">
                <a:ea typeface="Times New Roman"/>
                <a:cs typeface="Times New Roman"/>
              </a:rPr>
              <a:t>.................... يتبع</a:t>
            </a:r>
            <a:endParaRPr lang="en-US" sz="2400" dirty="0"/>
          </a:p>
        </p:txBody>
      </p:sp>
    </p:spTree>
    <p:extLst>
      <p:ext uri="{BB962C8B-B14F-4D97-AF65-F5344CB8AC3E}">
        <p14:creationId xmlns:p14="http://schemas.microsoft.com/office/powerpoint/2010/main" val="3773344156"/>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248400"/>
          </a:xfrm>
        </p:spPr>
        <p:txBody>
          <a:bodyPr>
            <a:normAutofit/>
          </a:bodyPr>
          <a:lstStyle/>
          <a:p>
            <a:pPr lvl="0" algn="just" rtl="1">
              <a:lnSpc>
                <a:spcPct val="115000"/>
              </a:lnSpc>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 rtl="1">
              <a:lnSpc>
                <a:spcPct val="115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قطع </a:t>
            </a:r>
            <a:r>
              <a:rPr lang="ar-IQ" sz="2400" b="1" dirty="0">
                <a:solidFill>
                  <a:srgbClr val="C00000"/>
                </a:solidFill>
                <a:latin typeface="Times New Roman"/>
                <a:ea typeface="Times New Roman"/>
                <a:cs typeface="Times New Roman"/>
              </a:rPr>
              <a:t>القمة النامية او عدم تكون الاقراص </a:t>
            </a:r>
            <a:r>
              <a:rPr lang="en-US" sz="2400" b="1" dirty="0">
                <a:solidFill>
                  <a:srgbClr val="C00000"/>
                </a:solidFill>
                <a:latin typeface="Times New Roman"/>
                <a:ea typeface="Times New Roman"/>
                <a:cs typeface="Times New Roman"/>
              </a:rPr>
              <a:t>Blindness</a:t>
            </a:r>
            <a:endParaRPr lang="en-US" sz="2400" dirty="0">
              <a:solidFill>
                <a:srgbClr val="C00000"/>
              </a:solidFill>
              <a:latin typeface="Times New Roman"/>
              <a:ea typeface="Times New Roman"/>
            </a:endParaRPr>
          </a:p>
          <a:p>
            <a:pPr marL="185738" marR="0" indent="-185738" algn="just" rtl="1">
              <a:lnSpc>
                <a:spcPct val="115000"/>
              </a:lnSpc>
              <a:spcBef>
                <a:spcPts val="0"/>
              </a:spcBef>
              <a:spcAft>
                <a:spcPts val="0"/>
              </a:spcAft>
              <a:buNone/>
            </a:pPr>
            <a:r>
              <a:rPr lang="ar-IQ" sz="2400" dirty="0" smtClean="0">
                <a:latin typeface="Times New Roman"/>
                <a:ea typeface="Times New Roman"/>
                <a:cs typeface="Times New Roman"/>
              </a:rPr>
              <a:t>- يقصد </a:t>
            </a:r>
            <a:r>
              <a:rPr lang="ar-IQ" sz="2400" dirty="0">
                <a:latin typeface="Times New Roman"/>
                <a:ea typeface="Times New Roman"/>
                <a:cs typeface="Times New Roman"/>
              </a:rPr>
              <a:t>بها فقد النبات للبراعم الطرفية </a:t>
            </a:r>
            <a:r>
              <a:rPr lang="en-US" sz="2400" dirty="0">
                <a:solidFill>
                  <a:schemeClr val="accent1">
                    <a:lumMod val="75000"/>
                  </a:schemeClr>
                </a:solidFill>
                <a:latin typeface="Times New Roman"/>
                <a:ea typeface="Times New Roman"/>
                <a:cs typeface="Times New Roman"/>
              </a:rPr>
              <a:t>Terminal Buds</a:t>
            </a:r>
            <a:r>
              <a:rPr lang="ar-IQ" sz="2400" dirty="0">
                <a:solidFill>
                  <a:schemeClr val="accent1">
                    <a:lumMod val="75000"/>
                  </a:schemeClr>
                </a:solidFill>
                <a:latin typeface="Times New Roman"/>
                <a:ea typeface="Times New Roman"/>
                <a:cs typeface="Times New Roman"/>
              </a:rPr>
              <a:t> </a:t>
            </a:r>
            <a:r>
              <a:rPr lang="ar-IQ" sz="2400" dirty="0">
                <a:latin typeface="Times New Roman"/>
                <a:ea typeface="Times New Roman"/>
                <a:cs typeface="Times New Roman"/>
              </a:rPr>
              <a:t>في القمة لذلك يسمى بعمى القرنابيط إذ لا تكون النباتات اقراصا″ زهرية وان تكونت فانها غير صالحة للتسويق ويرجع ذلك لتلف البرعم الطرفي في أطوار نمو النبات الاولى وفي هذه الحالة تكون الاوراق </a:t>
            </a:r>
            <a:r>
              <a:rPr lang="ar-IQ" sz="2400" dirty="0" smtClean="0">
                <a:latin typeface="Times New Roman"/>
                <a:ea typeface="Times New Roman"/>
                <a:cs typeface="Times New Roman"/>
              </a:rPr>
              <a:t>كبيرة </a:t>
            </a:r>
            <a:r>
              <a:rPr lang="ar-IQ" sz="2400" dirty="0">
                <a:latin typeface="Times New Roman"/>
                <a:ea typeface="Times New Roman"/>
                <a:cs typeface="Times New Roman"/>
              </a:rPr>
              <a:t>وجلدية وغامقة وسميكة وتتكون في النبات براعم جانبية فقط ويعود سببها  الى</a:t>
            </a:r>
            <a:r>
              <a:rPr lang="ar-IQ" sz="2400" dirty="0" smtClean="0">
                <a:latin typeface="Times New Roman"/>
                <a:ea typeface="Times New Roman"/>
                <a:cs typeface="Times New Roman"/>
              </a:rPr>
              <a:t>:</a:t>
            </a:r>
            <a:endParaRPr lang="en-US" sz="2400" dirty="0">
              <a:latin typeface="Times New Roman"/>
              <a:ea typeface="Times New Roman"/>
            </a:endParaRPr>
          </a:p>
          <a:p>
            <a:pPr marL="514350" marR="0" indent="-457200" algn="just" rtl="1">
              <a:lnSpc>
                <a:spcPct val="115000"/>
              </a:lnSpc>
              <a:spcBef>
                <a:spcPts val="0"/>
              </a:spcBef>
              <a:spcAft>
                <a:spcPts val="0"/>
              </a:spcAft>
              <a:buClr>
                <a:srgbClr val="FF3399"/>
              </a:buClr>
              <a:buFont typeface="+mj-lt"/>
              <a:buAutoNum type="arabicPeriod"/>
            </a:pPr>
            <a:r>
              <a:rPr lang="ar-IQ" sz="2400" dirty="0" smtClean="0">
                <a:latin typeface="Times New Roman"/>
                <a:ea typeface="Times New Roman"/>
                <a:cs typeface="Times New Roman"/>
              </a:rPr>
              <a:t>قطع </a:t>
            </a:r>
            <a:r>
              <a:rPr lang="ar-IQ" sz="2400" dirty="0">
                <a:latin typeface="Times New Roman"/>
                <a:ea typeface="Times New Roman"/>
                <a:cs typeface="Times New Roman"/>
              </a:rPr>
              <a:t>القمة النامية اثناء عملية </a:t>
            </a:r>
            <a:r>
              <a:rPr lang="ar-IQ" sz="2400" dirty="0" smtClean="0">
                <a:latin typeface="Times New Roman"/>
                <a:ea typeface="Times New Roman"/>
                <a:cs typeface="Times New Roman"/>
              </a:rPr>
              <a:t>الشتل.       </a:t>
            </a:r>
          </a:p>
          <a:p>
            <a:pPr marL="514350" marR="0" indent="-457200" algn="just" rtl="1">
              <a:lnSpc>
                <a:spcPct val="115000"/>
              </a:lnSpc>
              <a:spcBef>
                <a:spcPts val="0"/>
              </a:spcBef>
              <a:spcAft>
                <a:spcPts val="0"/>
              </a:spcAft>
              <a:buClr>
                <a:srgbClr val="FF3399"/>
              </a:buClr>
              <a:buFont typeface="+mj-lt"/>
              <a:buAutoNum type="arabicPeriod"/>
            </a:pPr>
            <a:r>
              <a:rPr lang="ar-IQ" sz="2400" dirty="0" smtClean="0">
                <a:latin typeface="Times New Roman"/>
                <a:ea typeface="Times New Roman"/>
                <a:cs typeface="Times New Roman"/>
              </a:rPr>
              <a:t>تتغذى </a:t>
            </a:r>
            <a:r>
              <a:rPr lang="ar-IQ" sz="2400" dirty="0">
                <a:latin typeface="Times New Roman"/>
                <a:ea typeface="Times New Roman"/>
                <a:cs typeface="Times New Roman"/>
              </a:rPr>
              <a:t>عليها الحشرات </a:t>
            </a:r>
            <a:r>
              <a:rPr lang="ar-IQ" sz="2400" dirty="0" smtClean="0">
                <a:latin typeface="Times New Roman"/>
                <a:ea typeface="Times New Roman"/>
                <a:cs typeface="Times New Roman"/>
              </a:rPr>
              <a:t>والقوارض.</a:t>
            </a:r>
          </a:p>
          <a:p>
            <a:pPr marL="514350" lvl="0" indent="-457200" algn="just" rtl="1">
              <a:lnSpc>
                <a:spcPct val="115000"/>
              </a:lnSpc>
              <a:spcBef>
                <a:spcPts val="0"/>
              </a:spcBef>
              <a:buClr>
                <a:srgbClr val="FF3399"/>
              </a:buClr>
              <a:buFont typeface="+mj-lt"/>
              <a:buAutoNum type="arabicPeriod"/>
            </a:pPr>
            <a:r>
              <a:rPr lang="ar-IQ" sz="2400" dirty="0" smtClean="0">
                <a:solidFill>
                  <a:prstClr val="black"/>
                </a:solidFill>
                <a:latin typeface="Times New Roman"/>
                <a:ea typeface="Times New Roman"/>
                <a:cs typeface="Times New Roman"/>
              </a:rPr>
              <a:t>قد </a:t>
            </a:r>
            <a:r>
              <a:rPr lang="ar-IQ" sz="2400" dirty="0">
                <a:solidFill>
                  <a:prstClr val="black"/>
                </a:solidFill>
                <a:latin typeface="Times New Roman"/>
                <a:ea typeface="Times New Roman"/>
                <a:cs typeface="Times New Roman"/>
              </a:rPr>
              <a:t>تعود الى نقص عنصر المولبيدنيوم </a:t>
            </a:r>
            <a:r>
              <a:rPr lang="en-US" sz="2400" dirty="0" smtClean="0">
                <a:solidFill>
                  <a:prstClr val="black"/>
                </a:solidFill>
                <a:latin typeface="Times New Roman"/>
                <a:ea typeface="Times New Roman"/>
                <a:cs typeface="Times New Roman"/>
              </a:rPr>
              <a:t>Mo</a:t>
            </a:r>
            <a:r>
              <a:rPr lang="ar-IQ" sz="2400" dirty="0" smtClean="0">
                <a:solidFill>
                  <a:prstClr val="black"/>
                </a:solidFill>
                <a:latin typeface="Times New Roman"/>
                <a:ea typeface="Times New Roman"/>
                <a:cs typeface="Times New Roman"/>
              </a:rPr>
              <a:t>. </a:t>
            </a:r>
            <a:r>
              <a:rPr lang="ar-IQ" sz="2400" dirty="0" smtClean="0">
                <a:latin typeface="Times New Roman"/>
                <a:ea typeface="Times New Roman"/>
                <a:cs typeface="Times New Roman"/>
              </a:rPr>
              <a:t>       </a:t>
            </a:r>
          </a:p>
          <a:p>
            <a:pPr marL="514350" marR="0" indent="-457200" algn="just" rtl="1">
              <a:lnSpc>
                <a:spcPct val="115000"/>
              </a:lnSpc>
              <a:spcBef>
                <a:spcPts val="0"/>
              </a:spcBef>
              <a:spcAft>
                <a:spcPts val="0"/>
              </a:spcAft>
              <a:buClr>
                <a:srgbClr val="FF3399"/>
              </a:buClr>
              <a:buFont typeface="+mj-lt"/>
              <a:buAutoNum type="arabicPeriod"/>
            </a:pPr>
            <a:r>
              <a:rPr lang="ar-IQ" sz="2400" dirty="0" smtClean="0">
                <a:latin typeface="Times New Roman"/>
                <a:ea typeface="Times New Roman"/>
                <a:cs typeface="Times New Roman"/>
              </a:rPr>
              <a:t>الانخفاض </a:t>
            </a:r>
            <a:r>
              <a:rPr lang="ar-IQ" sz="2400" dirty="0">
                <a:latin typeface="Times New Roman"/>
                <a:ea typeface="Times New Roman"/>
                <a:cs typeface="Times New Roman"/>
              </a:rPr>
              <a:t>الشديد في درجة الحرارة والنباتات لاتزال صغيرة</a:t>
            </a:r>
            <a:r>
              <a:rPr lang="ar-IQ" sz="2400" dirty="0" smtClean="0">
                <a:latin typeface="Times New Roman"/>
                <a:ea typeface="Times New Roman"/>
                <a:cs typeface="Times New Roman"/>
              </a:rPr>
              <a:t>......... يتبع</a:t>
            </a:r>
            <a:endParaRPr lang="en-US" sz="2400" dirty="0">
              <a:latin typeface="Times New Roman"/>
              <a:ea typeface="Times New Roman"/>
            </a:endParaRPr>
          </a:p>
          <a:p>
            <a:pPr marL="457200" indent="-457200" algn="just" rtl="1">
              <a:buClr>
                <a:srgbClr val="FF3399"/>
              </a:buClr>
              <a:buFont typeface="+mj-lt"/>
              <a:buAutoNum type="arabicPeriod"/>
            </a:pPr>
            <a:endParaRPr lang="en-US" sz="2400" dirty="0"/>
          </a:p>
        </p:txBody>
      </p:sp>
    </p:spTree>
    <p:extLst>
      <p:ext uri="{BB962C8B-B14F-4D97-AF65-F5344CB8AC3E}">
        <p14:creationId xmlns:p14="http://schemas.microsoft.com/office/powerpoint/2010/main" val="1670410919"/>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lvl="0" algn="just" rtl="1">
              <a:lnSpc>
                <a:spcPct val="115000"/>
              </a:lnSpc>
              <a:spcBef>
                <a:spcPts val="0"/>
              </a:spcBef>
              <a:buFont typeface="Wingdings" panose="05000000000000000000" pitchFamily="2" charset="2"/>
              <a:buChar char="Ø"/>
            </a:pPr>
            <a:r>
              <a:rPr lang="ar-IQ" sz="2400" b="1" dirty="0">
                <a:solidFill>
                  <a:schemeClr val="accent2">
                    <a:lumMod val="75000"/>
                  </a:schemeClr>
                </a:solidFill>
                <a:latin typeface="Times New Roman"/>
                <a:ea typeface="Times New Roman"/>
                <a:cs typeface="Times New Roman"/>
              </a:rPr>
              <a:t>النضج </a:t>
            </a:r>
            <a:endParaRPr lang="en-US" sz="2400" dirty="0">
              <a:solidFill>
                <a:schemeClr val="accent2">
                  <a:lumMod val="75000"/>
                </a:schemeClr>
              </a:solidFill>
              <a:latin typeface="Times New Roman"/>
              <a:ea typeface="Times New Roman"/>
            </a:endParaRPr>
          </a:p>
          <a:p>
            <a:pPr algn="just" rtl="1">
              <a:buFontTx/>
              <a:buChar char="-"/>
            </a:pPr>
            <a:r>
              <a:rPr lang="ar-IQ" sz="2400" dirty="0" smtClean="0">
                <a:ea typeface="Times New Roman"/>
                <a:cs typeface="Times New Roman"/>
              </a:rPr>
              <a:t>ينضج </a:t>
            </a:r>
            <a:r>
              <a:rPr lang="ar-IQ" sz="2400" dirty="0">
                <a:ea typeface="Times New Roman"/>
                <a:cs typeface="Times New Roman"/>
              </a:rPr>
              <a:t>المحصول بعد حوالي 3,5 – 5 أشهر ويستمر الحصاد 1 – 2 شهر حسب الاصناف ومواعيد </a:t>
            </a:r>
            <a:r>
              <a:rPr lang="ar-IQ" sz="2400" dirty="0" smtClean="0">
                <a:ea typeface="Times New Roman"/>
                <a:cs typeface="Times New Roman"/>
              </a:rPr>
              <a:t>الزراعة،</a:t>
            </a:r>
          </a:p>
          <a:p>
            <a:pPr algn="just" rtl="1">
              <a:buFontTx/>
              <a:buChar char="-"/>
            </a:pPr>
            <a:r>
              <a:rPr lang="ar-IQ" sz="2400" dirty="0" smtClean="0">
                <a:ea typeface="Times New Roman"/>
                <a:cs typeface="Times New Roman"/>
              </a:rPr>
              <a:t> </a:t>
            </a:r>
            <a:r>
              <a:rPr lang="ar-IQ" sz="2400" dirty="0">
                <a:ea typeface="Times New Roman"/>
                <a:cs typeface="Times New Roman"/>
              </a:rPr>
              <a:t>ومن علامات نضج المحصول اكتمال </a:t>
            </a:r>
            <a:r>
              <a:rPr lang="ar-IQ" sz="2400" dirty="0" smtClean="0">
                <a:ea typeface="Times New Roman"/>
                <a:cs typeface="Times New Roman"/>
              </a:rPr>
              <a:t>النمو،</a:t>
            </a:r>
          </a:p>
          <a:p>
            <a:pPr algn="just" rtl="1">
              <a:buFontTx/>
              <a:buChar char="-"/>
            </a:pPr>
            <a:r>
              <a:rPr lang="ar-IQ" sz="2400" dirty="0" smtClean="0">
                <a:ea typeface="Times New Roman"/>
                <a:cs typeface="Times New Roman"/>
              </a:rPr>
              <a:t> </a:t>
            </a:r>
            <a:r>
              <a:rPr lang="ar-IQ" sz="2400" dirty="0">
                <a:ea typeface="Times New Roman"/>
                <a:cs typeface="Times New Roman"/>
              </a:rPr>
              <a:t>وبلوغ الرؤوس الزهرية الحجم المناسب </a:t>
            </a:r>
            <a:r>
              <a:rPr lang="ar-IQ" sz="2400" dirty="0" smtClean="0">
                <a:ea typeface="Times New Roman"/>
                <a:cs typeface="Times New Roman"/>
              </a:rPr>
              <a:t>الصلب،</a:t>
            </a:r>
          </a:p>
          <a:p>
            <a:pPr algn="just" rtl="1">
              <a:buFontTx/>
              <a:buChar char="-"/>
            </a:pPr>
            <a:r>
              <a:rPr lang="ar-IQ" sz="2400" dirty="0" smtClean="0">
                <a:ea typeface="Times New Roman"/>
                <a:cs typeface="Times New Roman"/>
              </a:rPr>
              <a:t> </a:t>
            </a:r>
            <a:r>
              <a:rPr lang="ar-IQ" sz="2400" dirty="0">
                <a:ea typeface="Times New Roman"/>
                <a:cs typeface="Times New Roman"/>
              </a:rPr>
              <a:t>ويجب ان تقطع قبل ان تتحول الاقراص الى اللون الاصفر او تتفتح البراعم الزهرية. </a:t>
            </a:r>
            <a:endParaRPr lang="ar-IQ" sz="2400" dirty="0" smtClean="0">
              <a:ea typeface="Times New Roman"/>
              <a:cs typeface="Times New Roman"/>
            </a:endParaRPr>
          </a:p>
          <a:p>
            <a:pPr algn="just" rtl="1">
              <a:buFontTx/>
              <a:buChar char="-"/>
            </a:pPr>
            <a:r>
              <a:rPr lang="ar-IQ" sz="2400" dirty="0" smtClean="0">
                <a:ea typeface="Times New Roman"/>
                <a:cs typeface="Times New Roman"/>
              </a:rPr>
              <a:t>تتميز </a:t>
            </a:r>
            <a:r>
              <a:rPr lang="ar-IQ" sz="2400" dirty="0">
                <a:ea typeface="Times New Roman"/>
                <a:cs typeface="Times New Roman"/>
              </a:rPr>
              <a:t>الاقراص الناضجة ببلوغ حجمها وصلابتها وبياض لونها </a:t>
            </a:r>
            <a:endParaRPr lang="ar-IQ" sz="2400" dirty="0" smtClean="0">
              <a:ea typeface="Times New Roman"/>
              <a:cs typeface="Times New Roman"/>
            </a:endParaRPr>
          </a:p>
          <a:p>
            <a:pPr algn="just" rtl="1">
              <a:buFontTx/>
              <a:buChar char="-"/>
            </a:pPr>
            <a:r>
              <a:rPr lang="ar-IQ" sz="2400" dirty="0" smtClean="0">
                <a:ea typeface="Times New Roman"/>
                <a:cs typeface="Times New Roman"/>
              </a:rPr>
              <a:t>وعند </a:t>
            </a:r>
            <a:r>
              <a:rPr lang="ar-IQ" sz="2400" dirty="0">
                <a:ea typeface="Times New Roman"/>
                <a:cs typeface="Times New Roman"/>
              </a:rPr>
              <a:t>قطع القرص يجب ان يؤخذ جزء من الساق </a:t>
            </a:r>
            <a:endParaRPr lang="ar-IQ" sz="2400" dirty="0" smtClean="0">
              <a:ea typeface="Times New Roman"/>
              <a:cs typeface="Times New Roman"/>
            </a:endParaRPr>
          </a:p>
          <a:p>
            <a:pPr algn="just" rtl="1">
              <a:buFontTx/>
              <a:buChar char="-"/>
            </a:pPr>
            <a:r>
              <a:rPr lang="ar-IQ" sz="2400" dirty="0" smtClean="0">
                <a:ea typeface="Times New Roman"/>
                <a:cs typeface="Times New Roman"/>
              </a:rPr>
              <a:t>وعند </a:t>
            </a:r>
            <a:r>
              <a:rPr lang="ar-IQ" sz="2400" dirty="0">
                <a:ea typeface="Times New Roman"/>
                <a:cs typeface="Times New Roman"/>
              </a:rPr>
              <a:t>قطع الساق يجب ازالة الاوراق الخارجية مع ترك قواعد الاوراق لكي نحمي القرص اثناء التعبئة والتداول. </a:t>
            </a:r>
            <a:endParaRPr lang="ar-IQ" sz="2400" dirty="0" smtClean="0">
              <a:ea typeface="Times New Roman"/>
              <a:cs typeface="Times New Roman"/>
            </a:endParaRPr>
          </a:p>
          <a:p>
            <a:pPr algn="just" rtl="1">
              <a:buFontTx/>
              <a:buChar char="-"/>
            </a:pPr>
            <a:r>
              <a:rPr lang="ar-IQ" sz="2400" dirty="0" smtClean="0">
                <a:ea typeface="Times New Roman"/>
                <a:cs typeface="Times New Roman"/>
              </a:rPr>
              <a:t>ينتج </a:t>
            </a:r>
            <a:r>
              <a:rPr lang="ar-IQ" sz="2400" dirty="0">
                <a:ea typeface="Times New Roman"/>
                <a:cs typeface="Times New Roman"/>
              </a:rPr>
              <a:t>الدونم حواي 3 – 5 الآف قرص تزن 3 – 4 طن </a:t>
            </a:r>
            <a:r>
              <a:rPr lang="ar-IQ" sz="2400" dirty="0" smtClean="0">
                <a:ea typeface="Times New Roman"/>
                <a:cs typeface="Times New Roman"/>
              </a:rPr>
              <a:t>................. يتبع</a:t>
            </a:r>
            <a:endParaRPr lang="en-US" sz="2400" dirty="0"/>
          </a:p>
        </p:txBody>
      </p:sp>
    </p:spTree>
    <p:extLst>
      <p:ext uri="{BB962C8B-B14F-4D97-AF65-F5344CB8AC3E}">
        <p14:creationId xmlns:p14="http://schemas.microsoft.com/office/powerpoint/2010/main" val="312401389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04800"/>
            <a:ext cx="8229600" cy="6324600"/>
          </a:xfrm>
        </p:spPr>
        <p:txBody>
          <a:bodyPr>
            <a:normAutofit/>
          </a:bodyPr>
          <a:lstStyle/>
          <a:p>
            <a:pPr marL="0" lvl="0" indent="0" algn="r" rtl="1">
              <a:lnSpc>
                <a:spcPct val="115000"/>
              </a:lnSpc>
              <a:spcBef>
                <a:spcPts val="0"/>
              </a:spcBef>
              <a:buNone/>
            </a:pPr>
            <a:endParaRPr lang="ar-IQ" sz="2800" b="1" dirty="0">
              <a:solidFill>
                <a:srgbClr val="C00000"/>
              </a:solidFill>
              <a:latin typeface="Times New Roman"/>
              <a:ea typeface="Times New Roman"/>
              <a:cs typeface="Times New Roman"/>
            </a:endParaRPr>
          </a:p>
          <a:p>
            <a:pPr lvl="0" algn="r" rtl="1">
              <a:lnSpc>
                <a:spcPct val="115000"/>
              </a:lnSpc>
              <a:spcBef>
                <a:spcPts val="0"/>
              </a:spcBef>
              <a:buFont typeface="Wingdings" panose="05000000000000000000" pitchFamily="2" charset="2"/>
              <a:buChar char="Ø"/>
            </a:pPr>
            <a:r>
              <a:rPr lang="ar-IQ" sz="2800" b="1" dirty="0" smtClean="0">
                <a:solidFill>
                  <a:srgbClr val="C00000"/>
                </a:solidFill>
                <a:latin typeface="Times New Roman"/>
                <a:ea typeface="Times New Roman"/>
                <a:cs typeface="Times New Roman"/>
              </a:rPr>
              <a:t>الآفـــــــــــــات</a:t>
            </a:r>
            <a:endParaRPr lang="en-US" sz="2800" b="1" dirty="0">
              <a:solidFill>
                <a:srgbClr val="C00000"/>
              </a:solidFill>
              <a:latin typeface="Times New Roman"/>
              <a:ea typeface="Times New Roman"/>
            </a:endParaRPr>
          </a:p>
          <a:p>
            <a:pPr marL="0" marR="0" indent="0" algn="just" rtl="1">
              <a:lnSpc>
                <a:spcPct val="115000"/>
              </a:lnSpc>
              <a:spcBef>
                <a:spcPts val="0"/>
              </a:spcBef>
              <a:spcAft>
                <a:spcPts val="0"/>
              </a:spcAft>
              <a:buNone/>
            </a:pPr>
            <a:r>
              <a:rPr lang="ar-IQ" sz="2400" dirty="0">
                <a:latin typeface="Times New Roman"/>
                <a:ea typeface="Times New Roman"/>
                <a:cs typeface="+mj-cs"/>
              </a:rPr>
              <a:t> </a:t>
            </a:r>
            <a:r>
              <a:rPr lang="ar-IQ" sz="2400" dirty="0" smtClean="0">
                <a:latin typeface="Times New Roman"/>
                <a:ea typeface="Times New Roman"/>
                <a:cs typeface="+mj-cs"/>
              </a:rPr>
              <a:t>      اهم </a:t>
            </a:r>
            <a:r>
              <a:rPr lang="ar-IQ" sz="2400" dirty="0">
                <a:latin typeface="Times New Roman"/>
                <a:ea typeface="Times New Roman"/>
                <a:cs typeface="+mj-cs"/>
              </a:rPr>
              <a:t>الامراض والحشرات التي تصيب القرنابيط هي نفس الامراض والحشرات التي تصيب اللهانة الا انه يصاب بالامراض الفسيولوجية منها : </a:t>
            </a:r>
            <a:endParaRPr lang="en-US" sz="2400" dirty="0">
              <a:latin typeface="Times New Roman"/>
              <a:ea typeface="Times New Roman"/>
              <a:cs typeface="+mj-cs"/>
            </a:endParaRPr>
          </a:p>
          <a:p>
            <a:pPr marL="57150" marR="0" indent="0" algn="just" rtl="1">
              <a:lnSpc>
                <a:spcPct val="115000"/>
              </a:lnSpc>
              <a:spcBef>
                <a:spcPts val="0"/>
              </a:spcBef>
              <a:spcAft>
                <a:spcPts val="0"/>
              </a:spcAft>
              <a:buNone/>
            </a:pPr>
            <a:endParaRPr lang="ar-IQ" sz="2400" b="1" dirty="0">
              <a:latin typeface="Times New Roman"/>
              <a:ea typeface="Times New Roman"/>
              <a:cs typeface="+mj-cs"/>
            </a:endParaRPr>
          </a:p>
          <a:p>
            <a:pPr marL="514350" marR="0" indent="-457200" algn="just" rtl="1">
              <a:lnSpc>
                <a:spcPct val="115000"/>
              </a:lnSpc>
              <a:spcBef>
                <a:spcPts val="0"/>
              </a:spcBef>
              <a:spcAft>
                <a:spcPts val="0"/>
              </a:spcAft>
              <a:buClr>
                <a:srgbClr val="FF3399"/>
              </a:buClr>
              <a:buFont typeface="+mj-lt"/>
              <a:buAutoNum type="arabicPeriod"/>
            </a:pPr>
            <a:r>
              <a:rPr lang="ar-IQ" sz="2400" b="1" dirty="0" smtClean="0">
                <a:solidFill>
                  <a:srgbClr val="7030A0"/>
                </a:solidFill>
                <a:latin typeface="Times New Roman"/>
                <a:ea typeface="Times New Roman"/>
                <a:cs typeface="+mj-cs"/>
              </a:rPr>
              <a:t>النمو </a:t>
            </a:r>
            <a:r>
              <a:rPr lang="ar-IQ" sz="2400" b="1" dirty="0">
                <a:solidFill>
                  <a:srgbClr val="7030A0"/>
                </a:solidFill>
                <a:latin typeface="Times New Roman"/>
                <a:ea typeface="Times New Roman"/>
                <a:cs typeface="+mj-cs"/>
              </a:rPr>
              <a:t>السوطي    </a:t>
            </a:r>
            <a:r>
              <a:rPr lang="en-US" sz="2400" b="1" dirty="0">
                <a:solidFill>
                  <a:schemeClr val="accent1">
                    <a:lumMod val="75000"/>
                  </a:schemeClr>
                </a:solidFill>
                <a:latin typeface="Times New Roman"/>
                <a:ea typeface="Times New Roman"/>
                <a:cs typeface="+mj-cs"/>
              </a:rPr>
              <a:t>Whip tall</a:t>
            </a:r>
            <a:endParaRPr lang="en-US" sz="2400" dirty="0">
              <a:solidFill>
                <a:schemeClr val="accent1">
                  <a:lumMod val="75000"/>
                </a:schemeClr>
              </a:solidFill>
              <a:latin typeface="Times New Roman"/>
              <a:ea typeface="Times New Roman"/>
              <a:cs typeface="+mj-cs"/>
            </a:endParaRPr>
          </a:p>
          <a:p>
            <a:pPr algn="just" rtl="1">
              <a:lnSpc>
                <a:spcPct val="150000"/>
              </a:lnSpc>
              <a:buFontTx/>
              <a:buChar char="-"/>
            </a:pPr>
            <a:r>
              <a:rPr lang="ar-IQ" sz="2400" dirty="0" smtClean="0">
                <a:ea typeface="Times New Roman"/>
                <a:cs typeface="+mj-cs"/>
              </a:rPr>
              <a:t>يتسبب </a:t>
            </a:r>
            <a:r>
              <a:rPr lang="ar-IQ" sz="2400" dirty="0">
                <a:ea typeface="Times New Roman"/>
                <a:cs typeface="+mj-cs"/>
              </a:rPr>
              <a:t>عن نقص عنصر الـ </a:t>
            </a:r>
            <a:r>
              <a:rPr lang="en-US" sz="2400" dirty="0">
                <a:latin typeface="Times New Roman"/>
                <a:ea typeface="Times New Roman"/>
                <a:cs typeface="+mj-cs"/>
              </a:rPr>
              <a:t>Mo</a:t>
            </a:r>
            <a:r>
              <a:rPr lang="ar-IQ" sz="2400" dirty="0">
                <a:latin typeface="Times New Roman"/>
                <a:ea typeface="Times New Roman"/>
                <a:cs typeface="+mj-cs"/>
              </a:rPr>
              <a:t> وتظهر اعراضه في الترب </a:t>
            </a:r>
            <a:r>
              <a:rPr lang="ar-IQ" sz="2400" dirty="0" smtClean="0">
                <a:latin typeface="Times New Roman"/>
                <a:ea typeface="Times New Roman"/>
                <a:cs typeface="+mj-cs"/>
              </a:rPr>
              <a:t>الحامضية</a:t>
            </a:r>
          </a:p>
          <a:p>
            <a:pPr algn="just" rtl="1">
              <a:lnSpc>
                <a:spcPct val="150000"/>
              </a:lnSpc>
              <a:buFontTx/>
              <a:buChar char="-"/>
            </a:pPr>
            <a:r>
              <a:rPr lang="ar-IQ" sz="2400" dirty="0" smtClean="0">
                <a:latin typeface="Times New Roman"/>
                <a:ea typeface="Times New Roman"/>
                <a:cs typeface="+mj-cs"/>
              </a:rPr>
              <a:t> </a:t>
            </a:r>
            <a:r>
              <a:rPr lang="ar-IQ" sz="2400" dirty="0">
                <a:latin typeface="Times New Roman"/>
                <a:ea typeface="Times New Roman"/>
                <a:cs typeface="+mj-cs"/>
              </a:rPr>
              <a:t>إذ تصبح الاوراق ضيقة وغير منتظمة الحواف ومخططة ومجعدة مع تشوه القمة النامية وتتقزم النباتات ولاتكون رؤوسا″ صالحة للتسويق</a:t>
            </a:r>
            <a:r>
              <a:rPr lang="ar-IQ" sz="2400" dirty="0" smtClean="0">
                <a:latin typeface="Times New Roman"/>
                <a:ea typeface="Times New Roman"/>
                <a:cs typeface="+mj-cs"/>
              </a:rPr>
              <a:t>.</a:t>
            </a:r>
          </a:p>
          <a:p>
            <a:pPr algn="just" rtl="1">
              <a:lnSpc>
                <a:spcPct val="150000"/>
              </a:lnSpc>
              <a:buFontTx/>
              <a:buChar char="-"/>
            </a:pPr>
            <a:r>
              <a:rPr lang="ar-IQ" sz="2400" dirty="0" smtClean="0">
                <a:latin typeface="Times New Roman"/>
                <a:ea typeface="Times New Roman"/>
                <a:cs typeface="+mj-cs"/>
              </a:rPr>
              <a:t> </a:t>
            </a:r>
            <a:r>
              <a:rPr lang="ar-IQ" sz="2400" dirty="0">
                <a:latin typeface="Times New Roman"/>
                <a:ea typeface="Times New Roman"/>
                <a:cs typeface="+mj-cs"/>
              </a:rPr>
              <a:t>يعالج بإضافة حوالي واحد كيلوغرام/ دونم من مولبيدات الامونيوم الى التربة او رش النباتات بمولبيدات الامونيوم او الصوديوم بتركيز 0,03%. </a:t>
            </a:r>
            <a:r>
              <a:rPr lang="ar-IQ" sz="2400" dirty="0" smtClean="0">
                <a:latin typeface="Times New Roman"/>
                <a:ea typeface="Times New Roman"/>
                <a:cs typeface="+mj-cs"/>
              </a:rPr>
              <a:t>...... يتبع</a:t>
            </a:r>
            <a:endParaRPr lang="en-US" sz="2400" dirty="0">
              <a:cs typeface="+mj-cs"/>
            </a:endParaRPr>
          </a:p>
        </p:txBody>
      </p:sp>
    </p:spTree>
    <p:extLst>
      <p:ext uri="{BB962C8B-B14F-4D97-AF65-F5344CB8AC3E}">
        <p14:creationId xmlns:p14="http://schemas.microsoft.com/office/powerpoint/2010/main" val="4088077282"/>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172200"/>
          </a:xfrm>
        </p:spPr>
        <p:txBody>
          <a:bodyPr>
            <a:normAutofit/>
          </a:bodyPr>
          <a:lstStyle/>
          <a:p>
            <a:pPr marL="457200" marR="0" indent="-457200" algn="just" rtl="1">
              <a:lnSpc>
                <a:spcPct val="115000"/>
              </a:lnSpc>
              <a:spcBef>
                <a:spcPts val="0"/>
              </a:spcBef>
              <a:spcAft>
                <a:spcPts val="0"/>
              </a:spcAft>
              <a:buClr>
                <a:srgbClr val="FF3399"/>
              </a:buClr>
              <a:buFont typeface="+mj-lt"/>
              <a:buAutoNum type="arabicPeriod" startAt="2"/>
            </a:pPr>
            <a:r>
              <a:rPr lang="ar-IQ" sz="2400" b="1" dirty="0" smtClean="0">
                <a:solidFill>
                  <a:srgbClr val="7030A0"/>
                </a:solidFill>
                <a:latin typeface="Times New Roman"/>
                <a:ea typeface="Times New Roman"/>
                <a:cs typeface="Times New Roman"/>
              </a:rPr>
              <a:t>الاسمرار</a:t>
            </a:r>
            <a:r>
              <a:rPr lang="ar-IQ" sz="2400" b="1" dirty="0" smtClean="0">
                <a:latin typeface="Times New Roman"/>
                <a:ea typeface="Times New Roman"/>
                <a:cs typeface="Times New Roman"/>
              </a:rPr>
              <a:t>  </a:t>
            </a:r>
            <a:r>
              <a:rPr lang="en-US" sz="2400" b="1" dirty="0">
                <a:solidFill>
                  <a:schemeClr val="accent1">
                    <a:lumMod val="75000"/>
                  </a:schemeClr>
                </a:solidFill>
                <a:latin typeface="Times New Roman"/>
                <a:ea typeface="Times New Roman"/>
                <a:cs typeface="Times New Roman"/>
              </a:rPr>
              <a:t>Browning </a:t>
            </a:r>
            <a:endParaRPr lang="en-US" sz="2400" dirty="0">
              <a:solidFill>
                <a:schemeClr val="accent1">
                  <a:lumMod val="75000"/>
                </a:schemeClr>
              </a:solidFill>
              <a:latin typeface="Times New Roman"/>
              <a:ea typeface="Times New Roman"/>
            </a:endParaRP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سببه </a:t>
            </a:r>
            <a:r>
              <a:rPr lang="ar-IQ" sz="2400" dirty="0">
                <a:latin typeface="Times New Roman"/>
                <a:ea typeface="Times New Roman"/>
                <a:cs typeface="Times New Roman"/>
              </a:rPr>
              <a:t>نقص عنصر البورون في التربة وقد يسمى بالعفن البني او الاحمر وتظهر اعراضه بشكل بقع مائية في الساق والحامل والقرص ثم تتحول الى لون بني </a:t>
            </a:r>
            <a:endParaRPr lang="ar-IQ" sz="2400" dirty="0" smtClean="0">
              <a:latin typeface="Times New Roman"/>
              <a:ea typeface="Times New Roman"/>
              <a:cs typeface="Times New Roman"/>
            </a:endParaRP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ومن </a:t>
            </a:r>
            <a:r>
              <a:rPr lang="ar-IQ" sz="2400" dirty="0">
                <a:latin typeface="Times New Roman"/>
                <a:ea typeface="Times New Roman"/>
                <a:cs typeface="Times New Roman"/>
              </a:rPr>
              <a:t>اعراضه تجويف الساق وتغير طعم القرص وتغير لون الاوراق وتصبح سميكة وتكون عرضة للتقصف والسقوط والكبيرة منها تلتف الى الاسفل. </a:t>
            </a:r>
            <a:endParaRPr lang="ar-IQ" sz="2400" dirty="0" smtClean="0">
              <a:latin typeface="Times New Roman"/>
              <a:ea typeface="Times New Roman"/>
              <a:cs typeface="Times New Roman"/>
            </a:endParaRP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ويظهر </a:t>
            </a:r>
            <a:r>
              <a:rPr lang="ar-IQ" sz="2400" dirty="0">
                <a:latin typeface="Times New Roman"/>
                <a:ea typeface="Times New Roman"/>
                <a:cs typeface="Times New Roman"/>
              </a:rPr>
              <a:t>في الاراضي المتعادلة او القاعدية وعادة تضاف مادة البوراكس </a:t>
            </a:r>
            <a:r>
              <a:rPr lang="en-US" sz="2400" dirty="0">
                <a:solidFill>
                  <a:schemeClr val="accent1">
                    <a:lumMod val="75000"/>
                  </a:schemeClr>
                </a:solidFill>
                <a:latin typeface="Times New Roman"/>
                <a:ea typeface="Times New Roman"/>
                <a:cs typeface="Times New Roman"/>
              </a:rPr>
              <a:t>Borax</a:t>
            </a:r>
            <a:r>
              <a:rPr lang="ar-IQ" sz="2400" dirty="0">
                <a:latin typeface="Times New Roman"/>
                <a:ea typeface="Times New Roman"/>
                <a:cs typeface="Times New Roman"/>
              </a:rPr>
              <a:t>  التي تقلل القاعدية الى التربة بمعدل 5 – 10 كغم / دونم </a:t>
            </a:r>
            <a:endParaRPr lang="ar-IQ" sz="2400" dirty="0" smtClean="0">
              <a:latin typeface="Times New Roman"/>
              <a:ea typeface="Times New Roman"/>
              <a:cs typeface="Times New Roman"/>
            </a:endParaRP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او </a:t>
            </a:r>
            <a:r>
              <a:rPr lang="ar-IQ" sz="2400" dirty="0">
                <a:latin typeface="Times New Roman"/>
                <a:ea typeface="Times New Roman"/>
                <a:cs typeface="Times New Roman"/>
              </a:rPr>
              <a:t>ترش النباتات بالمادة ذاتها بمعدل 250 – 500 غم/100لتر ماء/دونم. </a:t>
            </a:r>
            <a:endParaRPr lang="en-US" sz="2400" dirty="0">
              <a:latin typeface="Times New Roman"/>
              <a:ea typeface="Times New Roman"/>
            </a:endParaRPr>
          </a:p>
          <a:p>
            <a:pPr marL="457200" marR="0" indent="-457200" algn="just" rtl="1">
              <a:lnSpc>
                <a:spcPct val="115000"/>
              </a:lnSpc>
              <a:spcBef>
                <a:spcPts val="0"/>
              </a:spcBef>
              <a:spcAft>
                <a:spcPts val="0"/>
              </a:spcAft>
              <a:buClr>
                <a:srgbClr val="FF3399"/>
              </a:buClr>
              <a:buFont typeface="+mj-lt"/>
              <a:buAutoNum type="arabicPeriod" startAt="3"/>
            </a:pPr>
            <a:r>
              <a:rPr lang="ar-IQ" sz="2400" b="1" dirty="0" smtClean="0">
                <a:solidFill>
                  <a:srgbClr val="7030A0"/>
                </a:solidFill>
                <a:latin typeface="Times New Roman"/>
                <a:ea typeface="Times New Roman"/>
                <a:cs typeface="Times New Roman"/>
              </a:rPr>
              <a:t>نقص </a:t>
            </a:r>
            <a:r>
              <a:rPr lang="ar-IQ" sz="2400" b="1" dirty="0">
                <a:solidFill>
                  <a:srgbClr val="7030A0"/>
                </a:solidFill>
                <a:latin typeface="Times New Roman"/>
                <a:ea typeface="Times New Roman"/>
                <a:cs typeface="Times New Roman"/>
              </a:rPr>
              <a:t>المغنيسيوم </a:t>
            </a:r>
            <a:r>
              <a:rPr lang="en-US" sz="2400" b="1" dirty="0">
                <a:solidFill>
                  <a:srgbClr val="7030A0"/>
                </a:solidFill>
                <a:latin typeface="Times New Roman"/>
                <a:ea typeface="Times New Roman"/>
                <a:cs typeface="Times New Roman"/>
              </a:rPr>
              <a:t>Mg</a:t>
            </a:r>
            <a:endParaRPr lang="en-US" sz="2400" dirty="0">
              <a:solidFill>
                <a:srgbClr val="7030A0"/>
              </a:solidFill>
              <a:latin typeface="Times New Roman"/>
              <a:ea typeface="Times New Roman"/>
            </a:endParaRP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يظهر </a:t>
            </a:r>
            <a:r>
              <a:rPr lang="ar-IQ" sz="2400" dirty="0">
                <a:latin typeface="Times New Roman"/>
                <a:ea typeface="Times New Roman"/>
                <a:cs typeface="Times New Roman"/>
              </a:rPr>
              <a:t>النقص على صورة بقع صفراء على الاوراق بين العروق ثم تجف هذه البقع وتصبح بنية اللون وقد تسقط بعض الاوراق ويقل حجم </a:t>
            </a:r>
            <a:r>
              <a:rPr lang="ar-IQ" sz="2400" dirty="0" smtClean="0">
                <a:latin typeface="Times New Roman"/>
                <a:ea typeface="Times New Roman"/>
                <a:cs typeface="Times New Roman"/>
              </a:rPr>
              <a:t>القرص،</a:t>
            </a: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ويعالج باضافة اوكسيد المغنيسيوم</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lgn="just">
              <a:buNone/>
            </a:pPr>
            <a:endParaRPr lang="en-US" sz="2400" dirty="0"/>
          </a:p>
        </p:txBody>
      </p:sp>
    </p:spTree>
    <p:extLst>
      <p:ext uri="{BB962C8B-B14F-4D97-AF65-F5344CB8AC3E}">
        <p14:creationId xmlns:p14="http://schemas.microsoft.com/office/powerpoint/2010/main" val="4065582594"/>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248400"/>
          </a:xfrm>
        </p:spPr>
        <p:txBody>
          <a:bodyPr>
            <a:normAutofit/>
          </a:bodyPr>
          <a:lstStyle/>
          <a:p>
            <a:pPr lvl="0" algn="ctr" rtl="1">
              <a:lnSpc>
                <a:spcPct val="115000"/>
              </a:lnSpc>
              <a:spcBef>
                <a:spcPts val="0"/>
              </a:spcBef>
              <a:buFont typeface="Wingdings" panose="05000000000000000000" pitchFamily="2" charset="2"/>
              <a:buChar char="q"/>
            </a:pPr>
            <a:r>
              <a:rPr lang="ar-IQ" sz="2800" b="1" dirty="0">
                <a:solidFill>
                  <a:srgbClr val="FF0000"/>
                </a:solidFill>
                <a:latin typeface="Times New Roman"/>
                <a:ea typeface="Times New Roman"/>
                <a:cs typeface="Times New Roman"/>
              </a:rPr>
              <a:t>الفجل </a:t>
            </a:r>
            <a:r>
              <a:rPr lang="en-US" sz="2800" b="1" dirty="0">
                <a:solidFill>
                  <a:srgbClr val="FF0000"/>
                </a:solidFill>
                <a:latin typeface="Times New Roman"/>
                <a:ea typeface="Times New Roman"/>
                <a:cs typeface="Times New Roman"/>
              </a:rPr>
              <a:t>Radish</a:t>
            </a:r>
            <a:endParaRPr lang="en-US" sz="2800" dirty="0">
              <a:solidFill>
                <a:srgbClr val="FF0000"/>
              </a:solidFill>
              <a:latin typeface="Times New Roman"/>
              <a:ea typeface="Times New Roman"/>
            </a:endParaRPr>
          </a:p>
          <a:p>
            <a:pPr marL="0" marR="0" indent="0" algn="ctr" rtl="1">
              <a:lnSpc>
                <a:spcPct val="115000"/>
              </a:lnSpc>
              <a:spcBef>
                <a:spcPts val="0"/>
              </a:spcBef>
              <a:spcAft>
                <a:spcPts val="0"/>
              </a:spcAft>
              <a:buNone/>
            </a:pPr>
            <a:r>
              <a:rPr lang="en-US" sz="2400" b="1" i="1" dirty="0" err="1">
                <a:solidFill>
                  <a:srgbClr val="FF0000"/>
                </a:solidFill>
                <a:latin typeface="Times New Roman"/>
                <a:ea typeface="Times New Roman"/>
                <a:cs typeface="Times New Roman"/>
              </a:rPr>
              <a:t>Raphanus</a:t>
            </a:r>
            <a:r>
              <a:rPr lang="en-US" sz="2400" b="1" i="1" dirty="0">
                <a:solidFill>
                  <a:srgbClr val="FF0000"/>
                </a:solidFill>
                <a:latin typeface="Times New Roman"/>
                <a:ea typeface="Times New Roman"/>
                <a:cs typeface="Times New Roman"/>
              </a:rPr>
              <a:t> </a:t>
            </a:r>
            <a:r>
              <a:rPr lang="en-US" sz="2400" b="1" i="1" dirty="0" err="1">
                <a:solidFill>
                  <a:srgbClr val="FF0000"/>
                </a:solidFill>
                <a:latin typeface="Times New Roman"/>
                <a:ea typeface="Times New Roman"/>
                <a:cs typeface="Times New Roman"/>
              </a:rPr>
              <a:t>sativus</a:t>
            </a:r>
            <a:r>
              <a:rPr lang="en-US" sz="2400" b="1" i="1" dirty="0">
                <a:solidFill>
                  <a:srgbClr val="FF0000"/>
                </a:solidFill>
                <a:latin typeface="Times New Roman"/>
                <a:ea typeface="Times New Roman"/>
                <a:cs typeface="Times New Roman"/>
              </a:rPr>
              <a:t> </a:t>
            </a:r>
            <a:r>
              <a:rPr lang="en-US" sz="2400" dirty="0">
                <a:solidFill>
                  <a:srgbClr val="FF0000"/>
                </a:solidFill>
                <a:latin typeface="Times New Roman"/>
                <a:ea typeface="Times New Roman"/>
                <a:cs typeface="Times New Roman"/>
              </a:rPr>
              <a:t>L.</a:t>
            </a:r>
            <a:endParaRPr lang="en-US" sz="2400" dirty="0">
              <a:solidFill>
                <a:srgbClr val="FF0000"/>
              </a:solidFill>
              <a:latin typeface="Times New Roman"/>
              <a:ea typeface="Times New Roman"/>
            </a:endParaRP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الفجل </a:t>
            </a:r>
            <a:r>
              <a:rPr lang="ar-IQ" sz="2400" dirty="0">
                <a:latin typeface="Times New Roman"/>
                <a:ea typeface="Times New Roman"/>
                <a:cs typeface="Times New Roman"/>
              </a:rPr>
              <a:t>من المحاصيل الشتوية, يزرع في معظم محافظات العراق, تؤكل منه الجذور وكذلك الاوراق لطراوتها ونعومة ملمسها اما الاصناف الاجنبية فتؤكل جذورها فقط وذلك لخشونة </a:t>
            </a:r>
            <a:r>
              <a:rPr lang="ar-IQ" sz="2400" dirty="0" smtClean="0">
                <a:latin typeface="Times New Roman"/>
                <a:ea typeface="Times New Roman"/>
                <a:cs typeface="Times New Roman"/>
              </a:rPr>
              <a:t>اوراقها،</a:t>
            </a: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ويرجع الطعم الحار في الاوراق الى زيت الخردل </a:t>
            </a:r>
            <a:r>
              <a:rPr lang="en-US" sz="2400" dirty="0">
                <a:solidFill>
                  <a:schemeClr val="accent1">
                    <a:lumMod val="75000"/>
                  </a:schemeClr>
                </a:solidFill>
                <a:latin typeface="Times New Roman"/>
                <a:ea typeface="Times New Roman"/>
                <a:cs typeface="Times New Roman"/>
              </a:rPr>
              <a:t>Allyl Mustard Oil</a:t>
            </a:r>
            <a:r>
              <a:rPr lang="ar-IQ" sz="2400" dirty="0">
                <a:solidFill>
                  <a:schemeClr val="accent1">
                    <a:lumMod val="75000"/>
                  </a:schemeClr>
                </a:solidFill>
                <a:latin typeface="Times New Roman"/>
                <a:ea typeface="Times New Roman"/>
                <a:cs typeface="Times New Roman"/>
              </a:rPr>
              <a:t>  </a:t>
            </a:r>
            <a:r>
              <a:rPr lang="ar-IQ" sz="2400" dirty="0">
                <a:latin typeface="Times New Roman"/>
                <a:ea typeface="Times New Roman"/>
                <a:cs typeface="Times New Roman"/>
              </a:rPr>
              <a:t>ويختلف مقدار هذه المادة حسب الاصناف. </a:t>
            </a:r>
            <a:endParaRPr lang="ar-IQ" sz="2400" dirty="0" smtClean="0">
              <a:latin typeface="Times New Roman"/>
              <a:ea typeface="Times New Roman"/>
              <a:cs typeface="Times New Roman"/>
            </a:endParaRP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النبات </a:t>
            </a:r>
            <a:r>
              <a:rPr lang="ar-IQ" sz="2400" dirty="0">
                <a:latin typeface="Times New Roman"/>
                <a:ea typeface="Times New Roman"/>
                <a:cs typeface="Times New Roman"/>
              </a:rPr>
              <a:t>معروف منذ زمن قديم إذ زرعه المصريون واليونانيون ويعتقد ان موطنه الاصلي مصر ووجد مزروع في بلاد اوربا وآسيا. </a:t>
            </a:r>
            <a:endParaRPr lang="ar-IQ" sz="2400" dirty="0" smtClean="0">
              <a:latin typeface="Times New Roman"/>
              <a:ea typeface="Times New Roman"/>
              <a:cs typeface="Times New Roman"/>
            </a:endParaRP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يعد </a:t>
            </a:r>
            <a:r>
              <a:rPr lang="ar-IQ" sz="2400" dirty="0">
                <a:latin typeface="Times New Roman"/>
                <a:ea typeface="Times New Roman"/>
                <a:cs typeface="Times New Roman"/>
              </a:rPr>
              <a:t>الفجل مصدرا″ هاما″ للفيتامينات وخاصة فيتامين </a:t>
            </a:r>
            <a:r>
              <a:rPr lang="en-US" sz="2400" dirty="0">
                <a:latin typeface="Times New Roman"/>
                <a:ea typeface="Times New Roman"/>
                <a:cs typeface="Times New Roman"/>
              </a:rPr>
              <a:t>C</a:t>
            </a:r>
            <a:r>
              <a:rPr lang="ar-IQ" sz="2400" dirty="0">
                <a:latin typeface="Times New Roman"/>
                <a:ea typeface="Times New Roman"/>
                <a:cs typeface="Times New Roman"/>
              </a:rPr>
              <a:t> كما انه مصدرا″ للاملاح المعدنية مثل املاح الكالسيوم </a:t>
            </a:r>
            <a:r>
              <a:rPr lang="ar-IQ" sz="2400" dirty="0" smtClean="0">
                <a:latin typeface="Times New Roman"/>
                <a:ea typeface="Times New Roman"/>
                <a:cs typeface="Times New Roman"/>
              </a:rPr>
              <a:t>والفسفور،</a:t>
            </a: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ويحتوي </a:t>
            </a:r>
            <a:r>
              <a:rPr lang="ar-IQ" sz="2400" dirty="0">
                <a:latin typeface="Times New Roman"/>
                <a:ea typeface="Times New Roman"/>
                <a:cs typeface="Times New Roman"/>
              </a:rPr>
              <a:t>كل 100 غم من جذور الفجل على 94 % ماء , 20 سعرة حرارية , 1غم بروتين , 4 غم كربوهيدرات , 37 ملغم كالسيوم , 31 ملغم فسفور , 24 ملغم فيتامين </a:t>
            </a:r>
            <a:r>
              <a:rPr lang="en-US" sz="2400" dirty="0">
                <a:latin typeface="Times New Roman"/>
                <a:ea typeface="Times New Roman"/>
                <a:cs typeface="Times New Roman"/>
              </a:rPr>
              <a:t>C</a:t>
            </a:r>
            <a:r>
              <a:rPr lang="ar-IQ" sz="2400" dirty="0">
                <a:latin typeface="Times New Roman"/>
                <a:ea typeface="Times New Roman"/>
                <a:cs typeface="Times New Roman"/>
              </a:rPr>
              <a:t> اضافة الى فيتامين </a:t>
            </a:r>
            <a:r>
              <a:rPr lang="en-US" sz="2400" dirty="0">
                <a:latin typeface="Times New Roman"/>
                <a:ea typeface="Times New Roman"/>
                <a:cs typeface="Times New Roman"/>
              </a:rPr>
              <a:t>A</a:t>
            </a:r>
            <a:r>
              <a:rPr lang="ar-IQ" sz="2400" dirty="0">
                <a:latin typeface="Times New Roman"/>
                <a:ea typeface="Times New Roman"/>
                <a:cs typeface="Times New Roman"/>
              </a:rPr>
              <a:t>  </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lgn="just">
              <a:buNone/>
            </a:pPr>
            <a:endParaRPr lang="en-US" sz="2400" dirty="0"/>
          </a:p>
        </p:txBody>
      </p:sp>
    </p:spTree>
    <p:extLst>
      <p:ext uri="{BB962C8B-B14F-4D97-AF65-F5344CB8AC3E}">
        <p14:creationId xmlns:p14="http://schemas.microsoft.com/office/powerpoint/2010/main" val="3447153591"/>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Times New Roman"/>
              </a:rPr>
              <a:t>الظروف الجوية </a:t>
            </a:r>
            <a:endParaRPr lang="en-US" sz="2400" dirty="0">
              <a:solidFill>
                <a:srgbClr val="C00000"/>
              </a:solidFill>
              <a:latin typeface="Times New Roman"/>
              <a:ea typeface="Times New Roman"/>
            </a:endParaRPr>
          </a:p>
          <a:p>
            <a:pPr algn="just" rtl="1">
              <a:buFontTx/>
              <a:buChar char="-"/>
            </a:pPr>
            <a:r>
              <a:rPr lang="ar-IQ" sz="2400" dirty="0" smtClean="0">
                <a:ea typeface="Times New Roman"/>
                <a:cs typeface="Times New Roman"/>
              </a:rPr>
              <a:t>يتأثر </a:t>
            </a:r>
            <a:r>
              <a:rPr lang="ar-IQ" sz="2400" dirty="0">
                <a:ea typeface="Times New Roman"/>
                <a:cs typeface="Times New Roman"/>
              </a:rPr>
              <a:t>نبات الفجل تأثرا كبيرا″ بالعوامل الجوية واهمها الضوء </a:t>
            </a:r>
            <a:r>
              <a:rPr lang="ar-IQ" sz="2400" dirty="0" smtClean="0">
                <a:ea typeface="Times New Roman"/>
                <a:cs typeface="Times New Roman"/>
              </a:rPr>
              <a:t>والحرارة</a:t>
            </a:r>
          </a:p>
          <a:p>
            <a:pPr algn="just" rtl="1">
              <a:buFontTx/>
              <a:buChar char="-"/>
            </a:pPr>
            <a:r>
              <a:rPr lang="ar-IQ" sz="2400" dirty="0" smtClean="0">
                <a:ea typeface="Times New Roman"/>
                <a:cs typeface="Times New Roman"/>
              </a:rPr>
              <a:t> </a:t>
            </a:r>
            <a:r>
              <a:rPr lang="ar-IQ" sz="2400" dirty="0">
                <a:ea typeface="Times New Roman"/>
                <a:cs typeface="Times New Roman"/>
              </a:rPr>
              <a:t>إذ وجد انه يزهر سريعا″ اذا كان النهار طويلا″ وتزداد سرعة الازهار والطعم الحار في النبات بارتفاع درجة الحرارة </a:t>
            </a:r>
            <a:r>
              <a:rPr lang="ar-IQ" sz="2400" dirty="0" smtClean="0">
                <a:ea typeface="Times New Roman"/>
                <a:cs typeface="Times New Roman"/>
              </a:rPr>
              <a:t>بينما </a:t>
            </a:r>
            <a:r>
              <a:rPr lang="ar-IQ" sz="2400" dirty="0">
                <a:ea typeface="Times New Roman"/>
                <a:cs typeface="Times New Roman"/>
              </a:rPr>
              <a:t>يكون جذورا″ عادية اذا كان النهار قصير. </a:t>
            </a:r>
          </a:p>
          <a:p>
            <a:pPr algn="just" rtl="1">
              <a:buFontTx/>
              <a:buChar char="-"/>
            </a:pPr>
            <a:r>
              <a:rPr lang="ar-IQ" sz="2400" dirty="0" smtClean="0">
                <a:ea typeface="Times New Roman"/>
                <a:cs typeface="Times New Roman"/>
              </a:rPr>
              <a:t>من </a:t>
            </a:r>
            <a:r>
              <a:rPr lang="ar-IQ" sz="2400" dirty="0">
                <a:ea typeface="Times New Roman"/>
                <a:cs typeface="Times New Roman"/>
              </a:rPr>
              <a:t>مميزات النبات مقاومته لدرجات الحرارة المنخفضة الى حد الانجماد الا انه ينمو بشكل جيد في الجو المعتدل ولايتحمل الارتفاع في درجات الحرارة.  </a:t>
            </a:r>
            <a:endParaRPr lang="ar-IQ" sz="2400" dirty="0" smtClean="0">
              <a:ea typeface="Times New Roman"/>
              <a:cs typeface="Times New Roman"/>
            </a:endParaRPr>
          </a:p>
          <a:p>
            <a:pPr algn="just" rtl="1">
              <a:buFontTx/>
              <a:buChar char="-"/>
            </a:pPr>
            <a:r>
              <a:rPr lang="ar-IQ" sz="2400" dirty="0" smtClean="0">
                <a:ea typeface="Times New Roman"/>
                <a:cs typeface="Times New Roman"/>
              </a:rPr>
              <a:t>انسب </a:t>
            </a:r>
            <a:r>
              <a:rPr lang="ar-IQ" sz="2400" dirty="0">
                <a:ea typeface="Times New Roman"/>
                <a:cs typeface="Times New Roman"/>
              </a:rPr>
              <a:t>درجات الحرارة لنموه هي 16.5 م◦ والزيادة عنها تجعله يتجه الى الازهار وتزيد نسبة الالياف فيها, </a:t>
            </a:r>
            <a:endParaRPr lang="ar-IQ" sz="2400" dirty="0" smtClean="0">
              <a:ea typeface="Times New Roman"/>
              <a:cs typeface="Times New Roman"/>
            </a:endParaRPr>
          </a:p>
          <a:p>
            <a:pPr algn="just" rtl="1">
              <a:buFontTx/>
              <a:buChar char="-"/>
            </a:pPr>
            <a:r>
              <a:rPr lang="ar-IQ" sz="2400" dirty="0" smtClean="0">
                <a:ea typeface="Times New Roman"/>
                <a:cs typeface="Times New Roman"/>
              </a:rPr>
              <a:t>انسب </a:t>
            </a:r>
            <a:r>
              <a:rPr lang="ar-IQ" sz="2400" dirty="0">
                <a:ea typeface="Times New Roman"/>
                <a:cs typeface="Times New Roman"/>
              </a:rPr>
              <a:t>درجة لانبات البذور هي 25 م◦ إذ تنبت فيها بعد ثلاثة أيام </a:t>
            </a:r>
            <a:r>
              <a:rPr lang="ar-IQ" sz="2400" dirty="0" smtClean="0">
                <a:ea typeface="Times New Roman"/>
                <a:cs typeface="Times New Roman"/>
              </a:rPr>
              <a:t>......... يتبع</a:t>
            </a:r>
            <a:endParaRPr lang="en-US" sz="2400" dirty="0"/>
          </a:p>
        </p:txBody>
      </p:sp>
    </p:spTree>
    <p:extLst>
      <p:ext uri="{BB962C8B-B14F-4D97-AF65-F5344CB8AC3E}">
        <p14:creationId xmlns:p14="http://schemas.microsoft.com/office/powerpoint/2010/main" val="3176684779"/>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marL="0" lvl="0" indent="0" algn="just" rtl="1">
              <a:lnSpc>
                <a:spcPct val="115000"/>
              </a:lnSpc>
              <a:spcBef>
                <a:spcPts val="0"/>
              </a:spcBef>
              <a:buNone/>
            </a:pPr>
            <a:endParaRPr lang="ar-IQ" sz="2400" b="1" dirty="0">
              <a:solidFill>
                <a:srgbClr val="C00000"/>
              </a:solidFill>
              <a:latin typeface="Times New Roman"/>
              <a:ea typeface="Times New Roman"/>
              <a:cs typeface="+mj-cs"/>
            </a:endParaRPr>
          </a:p>
          <a:p>
            <a:pPr lvl="0" algn="just" rtl="1">
              <a:lnSpc>
                <a:spcPct val="115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mj-cs"/>
              </a:rPr>
              <a:t>موعد </a:t>
            </a:r>
            <a:r>
              <a:rPr lang="ar-IQ" sz="2400" b="1" dirty="0">
                <a:solidFill>
                  <a:srgbClr val="C00000"/>
                </a:solidFill>
                <a:latin typeface="Times New Roman"/>
                <a:ea typeface="Times New Roman"/>
                <a:cs typeface="+mj-cs"/>
              </a:rPr>
              <a:t>الزراعة</a:t>
            </a:r>
            <a:endParaRPr lang="en-US" sz="2400" dirty="0">
              <a:solidFill>
                <a:srgbClr val="C00000"/>
              </a:solidFill>
              <a:latin typeface="Times New Roman"/>
              <a:ea typeface="Times New Roman"/>
              <a:cs typeface="+mj-cs"/>
            </a:endParaRPr>
          </a:p>
          <a:p>
            <a:pPr marL="185738" indent="-185738" algn="just" rtl="1">
              <a:lnSpc>
                <a:spcPct val="150000"/>
              </a:lnSpc>
              <a:buFontTx/>
              <a:buChar char="-"/>
            </a:pPr>
            <a:r>
              <a:rPr lang="ar-IQ" sz="2400" dirty="0" smtClean="0">
                <a:latin typeface="Times New Roman"/>
                <a:ea typeface="Times New Roman"/>
                <a:cs typeface="+mj-cs"/>
              </a:rPr>
              <a:t>يباشر </a:t>
            </a:r>
            <a:r>
              <a:rPr lang="ar-IQ" sz="2400" dirty="0">
                <a:latin typeface="Times New Roman"/>
                <a:ea typeface="Times New Roman"/>
                <a:cs typeface="+mj-cs"/>
              </a:rPr>
              <a:t>بزراعة الفجل في المنطقة الوسطى ابتداءا من شهر ايلول حتى نهاية شباط او بداية آذار, </a:t>
            </a:r>
            <a:r>
              <a:rPr lang="ar-IQ" sz="2400" dirty="0" smtClean="0">
                <a:latin typeface="Times New Roman"/>
                <a:ea typeface="Times New Roman"/>
                <a:cs typeface="+mj-cs"/>
              </a:rPr>
              <a:t>كما </a:t>
            </a:r>
            <a:r>
              <a:rPr lang="ar-IQ" sz="2400" dirty="0">
                <a:latin typeface="Times New Roman"/>
                <a:ea typeface="Times New Roman"/>
                <a:cs typeface="+mj-cs"/>
              </a:rPr>
              <a:t>يمكن زراعته من آذار حتى آب </a:t>
            </a:r>
            <a:endParaRPr lang="ar-IQ" sz="2400" dirty="0" smtClean="0">
              <a:latin typeface="Times New Roman"/>
              <a:ea typeface="Times New Roman"/>
              <a:cs typeface="+mj-cs"/>
            </a:endParaRPr>
          </a:p>
          <a:p>
            <a:pPr marL="185738" indent="-185738" algn="just" rtl="1">
              <a:lnSpc>
                <a:spcPct val="150000"/>
              </a:lnSpc>
              <a:buFontTx/>
              <a:buChar char="-"/>
            </a:pPr>
            <a:r>
              <a:rPr lang="ar-IQ" sz="2400" dirty="0" smtClean="0">
                <a:latin typeface="Times New Roman"/>
                <a:ea typeface="Times New Roman"/>
                <a:cs typeface="+mj-cs"/>
              </a:rPr>
              <a:t>وفي </a:t>
            </a:r>
            <a:r>
              <a:rPr lang="ar-IQ" sz="2400" dirty="0">
                <a:latin typeface="Times New Roman"/>
                <a:ea typeface="Times New Roman"/>
                <a:cs typeface="+mj-cs"/>
              </a:rPr>
              <a:t>الشمال يبكر بزراعته في شهر آب</a:t>
            </a:r>
            <a:r>
              <a:rPr lang="ar-IQ" sz="2400" dirty="0" smtClean="0">
                <a:latin typeface="Times New Roman"/>
                <a:ea typeface="Times New Roman"/>
                <a:cs typeface="+mj-cs"/>
              </a:rPr>
              <a:t>.</a:t>
            </a:r>
          </a:p>
          <a:p>
            <a:pPr marL="185738" indent="-185738" algn="just" rtl="1">
              <a:lnSpc>
                <a:spcPct val="150000"/>
              </a:lnSpc>
              <a:buFontTx/>
              <a:buChar char="-"/>
            </a:pPr>
            <a:r>
              <a:rPr lang="ar-IQ" sz="2400" dirty="0" smtClean="0">
                <a:latin typeface="Times New Roman"/>
                <a:ea typeface="Times New Roman"/>
                <a:cs typeface="+mj-cs"/>
              </a:rPr>
              <a:t> </a:t>
            </a:r>
            <a:r>
              <a:rPr lang="ar-IQ" sz="2400" dirty="0">
                <a:latin typeface="Times New Roman"/>
                <a:ea typeface="Times New Roman"/>
                <a:cs typeface="+mj-cs"/>
              </a:rPr>
              <a:t>يحتاج الدونم الى كيلوغرامين من البذورفي حالة الفجل المحلي وواحد كيلوغرام في حالة الاصناف الاجنبية اعتمادا″ على طريقة الزراعة كما أن الفجل المحلي يزرع كثيفا.  </a:t>
            </a:r>
            <a:endParaRPr lang="ar-IQ" sz="2400" dirty="0" smtClean="0">
              <a:latin typeface="Times New Roman"/>
              <a:ea typeface="Times New Roman"/>
              <a:cs typeface="+mj-cs"/>
            </a:endParaRPr>
          </a:p>
          <a:p>
            <a:pPr marL="185738" indent="-185738" algn="just" rtl="1">
              <a:lnSpc>
                <a:spcPct val="150000"/>
              </a:lnSpc>
              <a:buFontTx/>
              <a:buChar char="-"/>
            </a:pPr>
            <a:r>
              <a:rPr lang="ar-IQ" sz="2400" dirty="0" smtClean="0">
                <a:latin typeface="Times New Roman"/>
                <a:ea typeface="Times New Roman"/>
                <a:cs typeface="+mj-cs"/>
              </a:rPr>
              <a:t>تجرى </a:t>
            </a:r>
            <a:r>
              <a:rPr lang="ar-IQ" sz="2400" dirty="0">
                <a:latin typeface="Times New Roman"/>
                <a:ea typeface="Times New Roman"/>
                <a:cs typeface="+mj-cs"/>
              </a:rPr>
              <a:t>عملية العزق السطحي للنباتات لكي لاتتلف الجذور. </a:t>
            </a:r>
            <a:r>
              <a:rPr lang="ar-IQ" sz="2400" dirty="0" smtClean="0">
                <a:latin typeface="Times New Roman"/>
                <a:ea typeface="Times New Roman"/>
                <a:cs typeface="+mj-cs"/>
              </a:rPr>
              <a:t>........... يتبع</a:t>
            </a:r>
            <a:endParaRPr lang="en-US" sz="2400" dirty="0">
              <a:cs typeface="+mj-cs"/>
            </a:endParaRPr>
          </a:p>
        </p:txBody>
      </p:sp>
    </p:spTree>
    <p:extLst>
      <p:ext uri="{BB962C8B-B14F-4D97-AF65-F5344CB8AC3E}">
        <p14:creationId xmlns:p14="http://schemas.microsoft.com/office/powerpoint/2010/main" val="130341088"/>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mj-cs"/>
              </a:rPr>
              <a:t>طرق الزراعة</a:t>
            </a:r>
            <a:endParaRPr lang="en-US" sz="2400" dirty="0">
              <a:solidFill>
                <a:srgbClr val="C00000"/>
              </a:solidFill>
              <a:latin typeface="Times New Roman"/>
              <a:ea typeface="Times New Roman"/>
              <a:cs typeface="+mj-cs"/>
            </a:endParaRPr>
          </a:p>
          <a:p>
            <a:pPr marL="514350" marR="0" indent="-457200" algn="just" rtl="1">
              <a:lnSpc>
                <a:spcPct val="115000"/>
              </a:lnSpc>
              <a:spcBef>
                <a:spcPts val="0"/>
              </a:spcBef>
              <a:spcAft>
                <a:spcPts val="0"/>
              </a:spcAft>
              <a:buClr>
                <a:srgbClr val="FF3399"/>
              </a:buClr>
              <a:buFont typeface="+mj-lt"/>
              <a:buAutoNum type="arabicPeriod"/>
            </a:pPr>
            <a:r>
              <a:rPr lang="ar-IQ" sz="2400" dirty="0" smtClean="0">
                <a:latin typeface="Times New Roman"/>
                <a:ea typeface="Times New Roman"/>
                <a:cs typeface="+mj-cs"/>
              </a:rPr>
              <a:t>يزرع </a:t>
            </a:r>
            <a:r>
              <a:rPr lang="ar-IQ" sz="2400" dirty="0">
                <a:latin typeface="Times New Roman"/>
                <a:ea typeface="Times New Roman"/>
                <a:cs typeface="+mj-cs"/>
              </a:rPr>
              <a:t>الفجل المحلي نثرا او في سطور تبعد عن بعضها 15 – 20 سم وعلى عمق 1 – 1,5 سم مع التغطية بالتراب ثم الري.</a:t>
            </a:r>
            <a:endParaRPr lang="en-US" sz="2400" dirty="0">
              <a:latin typeface="Times New Roman"/>
              <a:ea typeface="Times New Roman"/>
              <a:cs typeface="+mj-cs"/>
            </a:endParaRPr>
          </a:p>
          <a:p>
            <a:pPr marL="514350" marR="0" indent="-457200" algn="just" rtl="1">
              <a:lnSpc>
                <a:spcPct val="115000"/>
              </a:lnSpc>
              <a:spcBef>
                <a:spcPts val="0"/>
              </a:spcBef>
              <a:spcAft>
                <a:spcPts val="0"/>
              </a:spcAft>
              <a:buClr>
                <a:srgbClr val="FF3399"/>
              </a:buClr>
              <a:buFont typeface="+mj-lt"/>
              <a:buAutoNum type="arabicPeriod"/>
            </a:pPr>
            <a:r>
              <a:rPr lang="ar-IQ" sz="2400" dirty="0" smtClean="0">
                <a:latin typeface="Times New Roman"/>
                <a:ea typeface="Times New Roman"/>
                <a:cs typeface="+mj-cs"/>
              </a:rPr>
              <a:t>يزرع </a:t>
            </a:r>
            <a:r>
              <a:rPr lang="ar-IQ" sz="2400" dirty="0">
                <a:latin typeface="Times New Roman"/>
                <a:ea typeface="Times New Roman"/>
                <a:cs typeface="+mj-cs"/>
              </a:rPr>
              <a:t>الفجل الاجنبي في خطوط عرضها 70سم وعلى جانبي الخط وعلى عمق 1 – 1,5 سم وعلى مسافة 25 – 30 سم في الثلث العلوي من الخط مع التغطية بالتراب والري مباشرة بعد الزراعة. ويفضل الزراعة على خطوط لان الفجل الاجنبي يزرع من اجل جذوره والزراعة على خطوط تساعد على نمو الجذور وكبرحجمها مقارنة بالفجل المحلي الذي يزرع من اجل جذوره واوراقه لذلك يقلع النبات وهو صغير</a:t>
            </a:r>
            <a:r>
              <a:rPr lang="ar-IQ" sz="2400" dirty="0" smtClean="0">
                <a:latin typeface="Times New Roman"/>
                <a:ea typeface="Times New Roman"/>
                <a:cs typeface="+mj-cs"/>
              </a:rPr>
              <a:t>........... يتبع</a:t>
            </a:r>
            <a:endParaRPr lang="en-US" sz="2400" dirty="0">
              <a:latin typeface="Times New Roman"/>
              <a:ea typeface="Times New Roman"/>
              <a:cs typeface="+mj-cs"/>
            </a:endParaRPr>
          </a:p>
          <a:p>
            <a:pPr algn="just"/>
            <a:endParaRPr lang="en-US" sz="2400" dirty="0">
              <a:cs typeface="+mj-cs"/>
            </a:endParaRPr>
          </a:p>
        </p:txBody>
      </p:sp>
    </p:spTree>
    <p:extLst>
      <p:ext uri="{BB962C8B-B14F-4D97-AF65-F5344CB8AC3E}">
        <p14:creationId xmlns:p14="http://schemas.microsoft.com/office/powerpoint/2010/main" val="190455494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a:t>
            </a:r>
            <a:endParaRPr lang="en-US" sz="800" dirty="0"/>
          </a:p>
        </p:txBody>
      </p:sp>
      <p:sp>
        <p:nvSpPr>
          <p:cNvPr id="3" name="Content Placeholder 2"/>
          <p:cNvSpPr>
            <a:spLocks noGrp="1"/>
          </p:cNvSpPr>
          <p:nvPr>
            <p:ph idx="1"/>
          </p:nvPr>
        </p:nvSpPr>
        <p:spPr>
          <a:xfrm>
            <a:off x="457200" y="228600"/>
            <a:ext cx="8229600" cy="6324600"/>
          </a:xfrm>
        </p:spPr>
        <p:txBody>
          <a:bodyPr>
            <a:normAutofit fontScale="92500" lnSpcReduction="20000"/>
          </a:bodyPr>
          <a:lstStyle/>
          <a:p>
            <a:pPr marL="0" indent="0" algn="r" rtl="1">
              <a:buNone/>
            </a:pPr>
            <a:r>
              <a:rPr lang="ar-IQ" sz="2800" b="1" dirty="0" smtClean="0">
                <a:solidFill>
                  <a:schemeClr val="accent2">
                    <a:lumMod val="75000"/>
                  </a:schemeClr>
                </a:solidFill>
                <a:cs typeface="+mj-cs"/>
              </a:rPr>
              <a:t>في المحاضرة السابقة تكلمناعن:</a:t>
            </a:r>
          </a:p>
          <a:p>
            <a:pPr lvl="0" algn="just" rtl="1">
              <a:lnSpc>
                <a:spcPct val="150000"/>
              </a:lnSpc>
              <a:spcBef>
                <a:spcPts val="0"/>
              </a:spcBef>
              <a:buClr>
                <a:srgbClr val="FF3399"/>
              </a:buClr>
            </a:pPr>
            <a:r>
              <a:rPr lang="ar-IQ" sz="2400" dirty="0">
                <a:solidFill>
                  <a:prstClr val="black"/>
                </a:solidFill>
                <a:cs typeface="Times New Roman"/>
              </a:rPr>
              <a:t>العائلة الصليبية</a:t>
            </a:r>
            <a:endParaRPr lang="en-US" sz="2400" dirty="0">
              <a:solidFill>
                <a:prstClr val="black"/>
              </a:solidFill>
              <a:cs typeface="Times New Roman"/>
            </a:endParaRPr>
          </a:p>
          <a:p>
            <a:pPr lvl="0" algn="just" rtl="1">
              <a:lnSpc>
                <a:spcPct val="150000"/>
              </a:lnSpc>
              <a:spcBef>
                <a:spcPts val="0"/>
              </a:spcBef>
              <a:buClr>
                <a:srgbClr val="FF3399"/>
              </a:buClr>
            </a:pPr>
            <a:r>
              <a:rPr lang="ar-IQ" sz="2400" dirty="0">
                <a:solidFill>
                  <a:prstClr val="black"/>
                </a:solidFill>
                <a:latin typeface="Times New Roman"/>
                <a:ea typeface="Times New Roman"/>
                <a:cs typeface="Times New Roman"/>
              </a:rPr>
              <a:t>اللهانة </a:t>
            </a:r>
            <a:r>
              <a:rPr lang="en-US" sz="2400" dirty="0" smtClean="0">
                <a:solidFill>
                  <a:prstClr val="black"/>
                </a:solidFill>
                <a:latin typeface="Times New Roman"/>
                <a:ea typeface="Times New Roman"/>
              </a:rPr>
              <a:t>Cabbage</a:t>
            </a:r>
            <a:endParaRPr lang="ar-IQ" sz="2800" b="1" dirty="0" smtClean="0">
              <a:solidFill>
                <a:schemeClr val="accent2">
                  <a:lumMod val="75000"/>
                </a:schemeClr>
              </a:solidFill>
              <a:cs typeface="+mj-cs"/>
            </a:endParaRPr>
          </a:p>
          <a:p>
            <a:pPr marL="0" lvl="0" indent="0" algn="just" rtl="1">
              <a:lnSpc>
                <a:spcPct val="150000"/>
              </a:lnSpc>
              <a:spcBef>
                <a:spcPts val="0"/>
              </a:spcBef>
              <a:buClr>
                <a:srgbClr val="FF3399"/>
              </a:buClr>
              <a:buNone/>
            </a:pPr>
            <a:r>
              <a:rPr lang="ar-IQ" sz="2800" b="1" dirty="0" smtClean="0">
                <a:solidFill>
                  <a:schemeClr val="accent2">
                    <a:lumMod val="75000"/>
                  </a:schemeClr>
                </a:solidFill>
                <a:latin typeface="Times New Roman"/>
                <a:ea typeface="Times New Roman"/>
                <a:cs typeface="+mj-cs"/>
              </a:rPr>
              <a:t>في محاضرة اليوم سوف نتكلم عن :</a:t>
            </a:r>
            <a:endParaRPr lang="en-US" sz="2800" b="1" dirty="0" smtClean="0">
              <a:solidFill>
                <a:schemeClr val="accent2">
                  <a:lumMod val="75000"/>
                </a:schemeClr>
              </a:solidFill>
              <a:latin typeface="Times New Roman"/>
              <a:ea typeface="Times New Roman"/>
              <a:cs typeface="+mj-cs"/>
            </a:endParaRPr>
          </a:p>
          <a:p>
            <a:pPr lvl="0" algn="just" rtl="1">
              <a:lnSpc>
                <a:spcPct val="150000"/>
              </a:lnSpc>
              <a:spcBef>
                <a:spcPts val="0"/>
              </a:spcBef>
              <a:buClr>
                <a:srgbClr val="FF3399"/>
              </a:buClr>
            </a:pPr>
            <a:r>
              <a:rPr lang="ar-IQ" sz="2400" dirty="0">
                <a:solidFill>
                  <a:prstClr val="black"/>
                </a:solidFill>
                <a:cs typeface="Times New Roman"/>
              </a:rPr>
              <a:t>القرنابيط</a:t>
            </a:r>
          </a:p>
          <a:p>
            <a:pPr lvl="0" algn="just" rtl="1">
              <a:lnSpc>
                <a:spcPct val="150000"/>
              </a:lnSpc>
              <a:spcBef>
                <a:spcPts val="0"/>
              </a:spcBef>
              <a:buClr>
                <a:srgbClr val="FF3399"/>
              </a:buClr>
            </a:pPr>
            <a:r>
              <a:rPr lang="ar-IQ" sz="2400" dirty="0">
                <a:solidFill>
                  <a:prstClr val="black"/>
                </a:solidFill>
                <a:cs typeface="Times New Roman"/>
              </a:rPr>
              <a:t>الفجل</a:t>
            </a:r>
          </a:p>
          <a:p>
            <a:pPr lvl="0" algn="just" rtl="1">
              <a:lnSpc>
                <a:spcPct val="150000"/>
              </a:lnSpc>
              <a:spcBef>
                <a:spcPts val="0"/>
              </a:spcBef>
              <a:buClr>
                <a:srgbClr val="FF3399"/>
              </a:buClr>
            </a:pPr>
            <a:r>
              <a:rPr lang="ar-IQ" sz="2400" dirty="0">
                <a:solidFill>
                  <a:prstClr val="black"/>
                </a:solidFill>
                <a:cs typeface="Times New Roman"/>
              </a:rPr>
              <a:t>الفت</a:t>
            </a:r>
          </a:p>
          <a:p>
            <a:pPr lvl="0" algn="just" rtl="1">
              <a:lnSpc>
                <a:spcPct val="150000"/>
              </a:lnSpc>
              <a:spcBef>
                <a:spcPts val="0"/>
              </a:spcBef>
              <a:buClr>
                <a:srgbClr val="FF3399"/>
              </a:buClr>
            </a:pPr>
            <a:r>
              <a:rPr lang="ar-IQ" sz="2400" dirty="0">
                <a:solidFill>
                  <a:prstClr val="black"/>
                </a:solidFill>
                <a:cs typeface="Times New Roman"/>
              </a:rPr>
              <a:t>الكلم</a:t>
            </a:r>
          </a:p>
          <a:p>
            <a:pPr lvl="0" algn="just" rtl="1">
              <a:lnSpc>
                <a:spcPct val="150000"/>
              </a:lnSpc>
              <a:spcBef>
                <a:spcPts val="0"/>
              </a:spcBef>
              <a:buClr>
                <a:srgbClr val="FF3399"/>
              </a:buClr>
            </a:pPr>
            <a:r>
              <a:rPr lang="ar-IQ" sz="2400" dirty="0">
                <a:solidFill>
                  <a:prstClr val="black"/>
                </a:solidFill>
                <a:cs typeface="Times New Roman"/>
              </a:rPr>
              <a:t>الرشاد</a:t>
            </a: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800" b="1" dirty="0" smtClean="0">
              <a:solidFill>
                <a:schemeClr val="accent2">
                  <a:lumMod val="75000"/>
                </a:schemeClr>
              </a:solidFill>
              <a:latin typeface="Times New Roman"/>
              <a:ea typeface="Times New Roman"/>
              <a:cs typeface="+mj-cs"/>
            </a:endParaRPr>
          </a:p>
          <a:p>
            <a:pPr marL="0" lvl="0" indent="0" algn="just" rtl="1">
              <a:lnSpc>
                <a:spcPct val="150000"/>
              </a:lnSpc>
              <a:spcBef>
                <a:spcPts val="0"/>
              </a:spcBef>
              <a:buClr>
                <a:srgbClr val="FF3399"/>
              </a:buClr>
              <a:buNone/>
            </a:pPr>
            <a:r>
              <a:rPr lang="ar-IQ" sz="2400" dirty="0" smtClean="0">
                <a:latin typeface="Times New Roman"/>
                <a:ea typeface="Times New Roman"/>
                <a:cs typeface="+mj-cs"/>
              </a:rPr>
              <a:t> </a:t>
            </a:r>
            <a:endParaRPr lang="ar-IQ" sz="2400" dirty="0">
              <a:latin typeface="Times New Roman"/>
              <a:ea typeface="Times New Roman"/>
              <a:cs typeface="+mj-cs"/>
            </a:endParaRPr>
          </a:p>
          <a:p>
            <a:pPr marL="0" lvl="0" indent="0" algn="just" rtl="1">
              <a:lnSpc>
                <a:spcPct val="150000"/>
              </a:lnSpc>
              <a:spcBef>
                <a:spcPts val="0"/>
              </a:spcBef>
              <a:buClr>
                <a:srgbClr val="FF3399"/>
              </a:buClr>
              <a:buNone/>
            </a:pPr>
            <a:endParaRPr lang="ar-IQ" sz="2400" dirty="0" smtClean="0">
              <a:latin typeface="Times New Roman"/>
              <a:ea typeface="Times New Roman"/>
              <a:cs typeface="+mj-cs"/>
            </a:endParaRPr>
          </a:p>
          <a:p>
            <a:pPr lvl="0" algn="just" rtl="1">
              <a:lnSpc>
                <a:spcPct val="150000"/>
              </a:lnSpc>
              <a:spcBef>
                <a:spcPts val="0"/>
              </a:spcBef>
              <a:buFont typeface="Symbol"/>
              <a:buChar char=""/>
            </a:pPr>
            <a:endParaRPr lang="ar-IQ" sz="2400" b="1" dirty="0" smtClean="0">
              <a:latin typeface="Times New Roman"/>
              <a:ea typeface="Times New Roman"/>
              <a:cs typeface="+mj-cs"/>
            </a:endParaRPr>
          </a:p>
          <a:p>
            <a:pPr lvl="0" algn="just" rtl="1">
              <a:lnSpc>
                <a:spcPct val="150000"/>
              </a:lnSpc>
              <a:spcBef>
                <a:spcPts val="0"/>
              </a:spcBef>
              <a:buFont typeface="Symbol"/>
              <a:buChar char=""/>
            </a:pPr>
            <a:endParaRPr lang="en-US" sz="2400" dirty="0">
              <a:latin typeface="Times New Roman"/>
              <a:ea typeface="Times New Roman"/>
              <a:cs typeface="+mj-cs"/>
            </a:endParaRPr>
          </a:p>
          <a:p>
            <a:pPr marL="0" indent="0" algn="r" rtl="1">
              <a:buNone/>
            </a:pPr>
            <a:endParaRPr lang="ar-IQ" dirty="0">
              <a:cs typeface="+mj-cs"/>
            </a:endParaRPr>
          </a:p>
          <a:p>
            <a:pPr marL="0" indent="0" algn="r" rtl="1">
              <a:buNone/>
            </a:pPr>
            <a:endParaRPr lang="ar-IQ" dirty="0" smtClean="0">
              <a:cs typeface="+mj-cs"/>
            </a:endParaRPr>
          </a:p>
        </p:txBody>
      </p:sp>
    </p:spTree>
    <p:extLst>
      <p:ext uri="{BB962C8B-B14F-4D97-AF65-F5344CB8AC3E}">
        <p14:creationId xmlns:p14="http://schemas.microsoft.com/office/powerpoint/2010/main" val="1251933948"/>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Times New Roman"/>
              </a:rPr>
              <a:t>التسميد</a:t>
            </a:r>
            <a:endParaRPr lang="en-US" sz="2400" dirty="0">
              <a:solidFill>
                <a:srgbClr val="C00000"/>
              </a:solidFill>
              <a:latin typeface="Times New Roman"/>
              <a:ea typeface="Times New Roman"/>
            </a:endParaRPr>
          </a:p>
          <a:p>
            <a:pPr algn="just" rtl="1">
              <a:buFontTx/>
              <a:buChar char="-"/>
            </a:pPr>
            <a:r>
              <a:rPr lang="ar-IQ" sz="2400" dirty="0" smtClean="0">
                <a:ea typeface="Times New Roman"/>
                <a:cs typeface="Times New Roman"/>
              </a:rPr>
              <a:t>ينمو </a:t>
            </a:r>
            <a:r>
              <a:rPr lang="ar-IQ" sz="2400" dirty="0">
                <a:ea typeface="Times New Roman"/>
                <a:cs typeface="Times New Roman"/>
              </a:rPr>
              <a:t>النبات بشكل جيد في الترب الخفيفة والخصبة لان فترة نموه </a:t>
            </a:r>
            <a:r>
              <a:rPr lang="ar-IQ" sz="2400" dirty="0" smtClean="0">
                <a:ea typeface="Times New Roman"/>
                <a:cs typeface="Times New Roman"/>
              </a:rPr>
              <a:t>قصيرة </a:t>
            </a:r>
          </a:p>
          <a:p>
            <a:pPr algn="just" rtl="1">
              <a:buFontTx/>
              <a:buChar char="-"/>
            </a:pPr>
            <a:r>
              <a:rPr lang="ar-IQ" sz="2400" dirty="0" smtClean="0">
                <a:ea typeface="Times New Roman"/>
                <a:cs typeface="Times New Roman"/>
              </a:rPr>
              <a:t>ولانتاج </a:t>
            </a:r>
            <a:r>
              <a:rPr lang="ar-IQ" sz="2400" dirty="0">
                <a:ea typeface="Times New Roman"/>
                <a:cs typeface="Times New Roman"/>
              </a:rPr>
              <a:t>محصول مبكر يفضل زراعته في الترب </a:t>
            </a:r>
            <a:r>
              <a:rPr lang="ar-IQ" sz="2400" dirty="0" smtClean="0">
                <a:ea typeface="Times New Roman"/>
                <a:cs typeface="Times New Roman"/>
              </a:rPr>
              <a:t>الرملية</a:t>
            </a:r>
          </a:p>
          <a:p>
            <a:pPr algn="just" rtl="1">
              <a:buFontTx/>
              <a:buChar char="-"/>
            </a:pPr>
            <a:r>
              <a:rPr lang="ar-IQ" sz="2400" dirty="0" smtClean="0">
                <a:ea typeface="Times New Roman"/>
                <a:cs typeface="Times New Roman"/>
              </a:rPr>
              <a:t>  </a:t>
            </a:r>
            <a:r>
              <a:rPr lang="ar-IQ" sz="2400" dirty="0">
                <a:ea typeface="Times New Roman"/>
                <a:cs typeface="Times New Roman"/>
              </a:rPr>
              <a:t>وبما ان فترة النمو </a:t>
            </a:r>
            <a:r>
              <a:rPr lang="ar-IQ" sz="2400" dirty="0" smtClean="0">
                <a:ea typeface="Times New Roman"/>
                <a:cs typeface="Times New Roman"/>
              </a:rPr>
              <a:t>قصيرة </a:t>
            </a:r>
            <a:r>
              <a:rPr lang="ar-IQ" sz="2400" dirty="0">
                <a:ea typeface="Times New Roman"/>
                <a:cs typeface="Times New Roman"/>
              </a:rPr>
              <a:t>لذلك يجب توفير كافة المواد العضوية التي يحتاجها النبات ويشترط ان تكون العناصر الضرورية </a:t>
            </a:r>
            <a:r>
              <a:rPr lang="ar-IQ" sz="2400" dirty="0" smtClean="0">
                <a:ea typeface="Times New Roman"/>
                <a:cs typeface="Times New Roman"/>
              </a:rPr>
              <a:t>موجودة </a:t>
            </a:r>
            <a:r>
              <a:rPr lang="ar-IQ" sz="2400" dirty="0">
                <a:ea typeface="Times New Roman"/>
                <a:cs typeface="Times New Roman"/>
              </a:rPr>
              <a:t>بحالة صالحة للامتصاص بسرعة من قبل النبات كما يجب توفير العناصر السمادية المختلفة وبالاخص النتروجين لان قلته تساعد على اتجاه النباتات </a:t>
            </a:r>
            <a:r>
              <a:rPr lang="ar-IQ" sz="2400" dirty="0" smtClean="0">
                <a:ea typeface="Times New Roman"/>
                <a:cs typeface="Times New Roman"/>
              </a:rPr>
              <a:t>للازهار</a:t>
            </a:r>
          </a:p>
          <a:p>
            <a:pPr algn="just" rtl="1">
              <a:buFontTx/>
              <a:buChar char="-"/>
            </a:pPr>
            <a:r>
              <a:rPr lang="ar-IQ" sz="2400" dirty="0" smtClean="0">
                <a:ea typeface="Times New Roman"/>
                <a:cs typeface="Times New Roman"/>
              </a:rPr>
              <a:t>ويسمد </a:t>
            </a:r>
            <a:r>
              <a:rPr lang="ar-IQ" sz="2400" dirty="0">
                <a:ea typeface="Times New Roman"/>
                <a:cs typeface="Times New Roman"/>
              </a:rPr>
              <a:t>الفجل بمعدل 5سم</a:t>
            </a:r>
            <a:r>
              <a:rPr lang="ar-IQ" sz="2400" baseline="30000" dirty="0">
                <a:ea typeface="Times New Roman"/>
                <a:cs typeface="Times New Roman"/>
              </a:rPr>
              <a:t>3</a:t>
            </a:r>
            <a:r>
              <a:rPr lang="ar-IQ" sz="2400" dirty="0">
                <a:ea typeface="Times New Roman"/>
                <a:cs typeface="Times New Roman"/>
              </a:rPr>
              <a:t>/ دونم سماد عضوي يضاف اثناء خدمة الارض وتجهيزها </a:t>
            </a:r>
            <a:r>
              <a:rPr lang="ar-IQ" sz="2400" dirty="0" smtClean="0">
                <a:ea typeface="Times New Roman"/>
                <a:cs typeface="Times New Roman"/>
              </a:rPr>
              <a:t>للزراعة</a:t>
            </a:r>
          </a:p>
          <a:p>
            <a:pPr algn="just" rtl="1">
              <a:buFontTx/>
              <a:buChar char="-"/>
            </a:pPr>
            <a:r>
              <a:rPr lang="ar-IQ" sz="2400" dirty="0" smtClean="0">
                <a:ea typeface="Times New Roman"/>
                <a:cs typeface="Times New Roman"/>
              </a:rPr>
              <a:t> </a:t>
            </a:r>
            <a:r>
              <a:rPr lang="ar-IQ" sz="2400" dirty="0">
                <a:ea typeface="Times New Roman"/>
                <a:cs typeface="Times New Roman"/>
              </a:rPr>
              <a:t>اما الاسمدة الكيميائية فينصح باضافة 70 كغم من كبريتات الامونيوم و 100 كغم سوبرفوسفات ثلاثي توضع بعد 2 – 3 أسابيع من الانبات وتضاف دفعة </a:t>
            </a:r>
            <a:r>
              <a:rPr lang="ar-IQ" sz="2400" dirty="0" smtClean="0">
                <a:ea typeface="Times New Roman"/>
                <a:cs typeface="Times New Roman"/>
              </a:rPr>
              <a:t>واحدة. </a:t>
            </a:r>
          </a:p>
          <a:p>
            <a:pPr algn="just" rtl="1">
              <a:buFontTx/>
              <a:buChar char="-"/>
            </a:pPr>
            <a:r>
              <a:rPr lang="ar-IQ" sz="2400" dirty="0" smtClean="0">
                <a:cs typeface="Times New Roman"/>
              </a:rPr>
              <a:t>............................ يتبع</a:t>
            </a:r>
            <a:endParaRPr lang="en-US" sz="2400" dirty="0"/>
          </a:p>
        </p:txBody>
      </p:sp>
    </p:spTree>
    <p:extLst>
      <p:ext uri="{BB962C8B-B14F-4D97-AF65-F5344CB8AC3E}">
        <p14:creationId xmlns:p14="http://schemas.microsoft.com/office/powerpoint/2010/main" val="512651196"/>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Times New Roman"/>
              </a:rPr>
              <a:t>الـــــــــــــري</a:t>
            </a:r>
            <a:endParaRPr lang="en-US" sz="2400" dirty="0">
              <a:solidFill>
                <a:srgbClr val="C00000"/>
              </a:solidFill>
              <a:latin typeface="Times New Roman"/>
              <a:ea typeface="Times New Roman"/>
            </a:endParaRP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الري </a:t>
            </a:r>
            <a:r>
              <a:rPr lang="ar-IQ" sz="2400" dirty="0">
                <a:latin typeface="Times New Roman"/>
                <a:ea typeface="Times New Roman"/>
                <a:cs typeface="Times New Roman"/>
              </a:rPr>
              <a:t>من العوامل الاساسية لنجاح المحصول. </a:t>
            </a:r>
            <a:endParaRPr lang="ar-IQ" sz="2400" dirty="0" smtClean="0">
              <a:latin typeface="Times New Roman"/>
              <a:ea typeface="Times New Roman"/>
              <a:cs typeface="Times New Roman"/>
            </a:endParaRP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ونظرا </a:t>
            </a:r>
            <a:r>
              <a:rPr lang="ar-IQ" sz="2400" dirty="0">
                <a:latin typeface="Times New Roman"/>
                <a:ea typeface="Times New Roman"/>
                <a:cs typeface="Times New Roman"/>
              </a:rPr>
              <a:t>لقصر فترة حياة النبات يجب ان تتوفر الكمية الكافية من المياه</a:t>
            </a:r>
            <a:r>
              <a:rPr lang="ar-IQ" sz="2400" dirty="0" smtClean="0">
                <a:latin typeface="Times New Roman"/>
                <a:ea typeface="Times New Roman"/>
                <a:cs typeface="Times New Roman"/>
              </a:rPr>
              <a:t>,</a:t>
            </a: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في بداية فصل النمو يفضل ان تكون الفترات </a:t>
            </a:r>
            <a:r>
              <a:rPr lang="ar-IQ" sz="2400" dirty="0" smtClean="0">
                <a:latin typeface="Times New Roman"/>
                <a:ea typeface="Times New Roman"/>
                <a:cs typeface="Times New Roman"/>
              </a:rPr>
              <a:t>قصيرة </a:t>
            </a:r>
            <a:r>
              <a:rPr lang="ar-IQ" sz="2400" dirty="0">
                <a:latin typeface="Times New Roman"/>
                <a:ea typeface="Times New Roman"/>
                <a:cs typeface="Times New Roman"/>
              </a:rPr>
              <a:t>بحيث تروى النباتات مرة واحدة كل اسبوع حسب الظروف الجوية </a:t>
            </a:r>
            <a:endParaRPr lang="ar-IQ" sz="2400" dirty="0" smtClean="0">
              <a:latin typeface="Times New Roman"/>
              <a:ea typeface="Times New Roman"/>
              <a:cs typeface="Times New Roman"/>
            </a:endParaRP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وعند </a:t>
            </a:r>
            <a:r>
              <a:rPr lang="ar-IQ" sz="2400" dirty="0">
                <a:latin typeface="Times New Roman"/>
                <a:ea typeface="Times New Roman"/>
                <a:cs typeface="Times New Roman"/>
              </a:rPr>
              <a:t>تحسن الظروف تروى مرة واحدة كل اسبوعين في نهاية الموسم </a:t>
            </a:r>
            <a:endParaRPr lang="ar-IQ" sz="2400" dirty="0" smtClean="0">
              <a:latin typeface="Times New Roman"/>
              <a:ea typeface="Times New Roman"/>
              <a:cs typeface="Times New Roman"/>
            </a:endParaRPr>
          </a:p>
          <a:p>
            <a:pPr marR="0" algn="just" rtl="1">
              <a:lnSpc>
                <a:spcPct val="115000"/>
              </a:lnSpc>
              <a:spcBef>
                <a:spcPts val="0"/>
              </a:spcBef>
              <a:spcAft>
                <a:spcPts val="0"/>
              </a:spcAft>
              <a:buFontTx/>
              <a:buChar char="-"/>
            </a:pPr>
            <a:r>
              <a:rPr lang="ar-IQ" sz="2400" dirty="0">
                <a:latin typeface="Times New Roman"/>
                <a:ea typeface="Times New Roman"/>
                <a:cs typeface="Times New Roman"/>
              </a:rPr>
              <a:t>تؤدي قلة الماء وتعطيش النباتات </a:t>
            </a:r>
            <a:r>
              <a:rPr lang="ar-IQ" sz="2400" dirty="0" smtClean="0">
                <a:latin typeface="Times New Roman"/>
                <a:ea typeface="Times New Roman"/>
                <a:cs typeface="Times New Roman"/>
              </a:rPr>
              <a:t>الى</a:t>
            </a:r>
            <a:r>
              <a:rPr lang="ar-IQ" sz="2400" dirty="0">
                <a:latin typeface="Times New Roman"/>
                <a:ea typeface="Times New Roman"/>
                <a:cs typeface="Times New Roman"/>
              </a:rPr>
              <a:t>: </a:t>
            </a:r>
            <a:endParaRPr lang="en-US" sz="2400" dirty="0">
              <a:latin typeface="Times New Roman"/>
              <a:ea typeface="Times New Roman"/>
            </a:endParaRPr>
          </a:p>
          <a:p>
            <a:pPr marL="457200" marR="0" indent="-457200" algn="just" rtl="1">
              <a:lnSpc>
                <a:spcPct val="115000"/>
              </a:lnSpc>
              <a:spcBef>
                <a:spcPts val="0"/>
              </a:spcBef>
              <a:spcAft>
                <a:spcPts val="0"/>
              </a:spcAft>
              <a:buClr>
                <a:srgbClr val="FF3399"/>
              </a:buClr>
              <a:buFont typeface="+mj-lt"/>
              <a:buAutoNum type="arabicPeriod"/>
            </a:pPr>
            <a:r>
              <a:rPr lang="ar-IQ" sz="2400" dirty="0" smtClean="0">
                <a:latin typeface="Times New Roman"/>
                <a:ea typeface="Times New Roman"/>
                <a:cs typeface="Times New Roman"/>
              </a:rPr>
              <a:t>دفع </a:t>
            </a:r>
            <a:r>
              <a:rPr lang="ar-IQ" sz="2400" dirty="0">
                <a:latin typeface="Times New Roman"/>
                <a:ea typeface="Times New Roman"/>
                <a:cs typeface="Times New Roman"/>
              </a:rPr>
              <a:t>النباتات للازهار السريع وخاصة في الجو الدافئ.</a:t>
            </a:r>
            <a:endParaRPr lang="en-US" sz="2400" dirty="0">
              <a:latin typeface="Times New Roman"/>
              <a:ea typeface="Times New Roman"/>
            </a:endParaRPr>
          </a:p>
          <a:p>
            <a:pPr marL="457200" marR="0" indent="-457200" algn="just" rtl="1">
              <a:lnSpc>
                <a:spcPct val="115000"/>
              </a:lnSpc>
              <a:spcBef>
                <a:spcPts val="0"/>
              </a:spcBef>
              <a:spcAft>
                <a:spcPts val="0"/>
              </a:spcAft>
              <a:buClr>
                <a:srgbClr val="FF3399"/>
              </a:buClr>
              <a:buFont typeface="+mj-lt"/>
              <a:buAutoNum type="arabicPeriod"/>
            </a:pPr>
            <a:r>
              <a:rPr lang="ar-IQ" sz="2400" dirty="0" smtClean="0">
                <a:latin typeface="Times New Roman"/>
                <a:ea typeface="Times New Roman"/>
                <a:cs typeface="Times New Roman"/>
              </a:rPr>
              <a:t>تجوف </a:t>
            </a:r>
            <a:r>
              <a:rPr lang="ar-IQ" sz="2400" dirty="0">
                <a:latin typeface="Times New Roman"/>
                <a:ea typeface="Times New Roman"/>
                <a:cs typeface="Times New Roman"/>
              </a:rPr>
              <a:t>الجذور </a:t>
            </a:r>
            <a:r>
              <a:rPr lang="en-US" sz="2400" dirty="0">
                <a:latin typeface="Times New Roman"/>
                <a:ea typeface="Times New Roman"/>
                <a:cs typeface="Times New Roman"/>
              </a:rPr>
              <a:t>Pithy</a:t>
            </a:r>
            <a:r>
              <a:rPr lang="ar-IQ" sz="2400" dirty="0">
                <a:latin typeface="Times New Roman"/>
                <a:ea typeface="Times New Roman"/>
                <a:cs typeface="Times New Roman"/>
              </a:rPr>
              <a:t> او تشققها.</a:t>
            </a:r>
            <a:endParaRPr lang="en-US" sz="2400" dirty="0">
              <a:latin typeface="Times New Roman"/>
              <a:ea typeface="Times New Roman"/>
            </a:endParaRPr>
          </a:p>
          <a:p>
            <a:pPr marL="457200" marR="0" indent="-457200" algn="just" rtl="1">
              <a:lnSpc>
                <a:spcPct val="115000"/>
              </a:lnSpc>
              <a:spcBef>
                <a:spcPts val="0"/>
              </a:spcBef>
              <a:spcAft>
                <a:spcPts val="0"/>
              </a:spcAft>
              <a:buClr>
                <a:srgbClr val="FF3399"/>
              </a:buClr>
              <a:buFont typeface="+mj-lt"/>
              <a:buAutoNum type="arabicPeriod"/>
            </a:pPr>
            <a:r>
              <a:rPr lang="ar-IQ" sz="2400" dirty="0" smtClean="0">
                <a:latin typeface="Times New Roman"/>
                <a:ea typeface="Times New Roman"/>
                <a:cs typeface="Times New Roman"/>
              </a:rPr>
              <a:t>قلة </a:t>
            </a:r>
            <a:r>
              <a:rPr lang="ar-IQ" sz="2400" dirty="0">
                <a:latin typeface="Times New Roman"/>
                <a:ea typeface="Times New Roman"/>
                <a:cs typeface="Times New Roman"/>
              </a:rPr>
              <a:t>المحصول الناتج.</a:t>
            </a:r>
            <a:endParaRPr lang="en-US" sz="2400" dirty="0">
              <a:latin typeface="Times New Roman"/>
              <a:ea typeface="Times New Roman"/>
            </a:endParaRPr>
          </a:p>
          <a:p>
            <a:pPr marL="0" marR="0" indent="0" algn="just" rtl="1">
              <a:lnSpc>
                <a:spcPct val="115000"/>
              </a:lnSpc>
              <a:spcBef>
                <a:spcPts val="0"/>
              </a:spcBef>
              <a:spcAft>
                <a:spcPts val="0"/>
              </a:spcAft>
              <a:buNone/>
            </a:pPr>
            <a:r>
              <a:rPr lang="ar-IQ" sz="2400" dirty="0">
                <a:latin typeface="Times New Roman"/>
                <a:ea typeface="Times New Roman"/>
                <a:cs typeface="Times New Roman"/>
              </a:rPr>
              <a:t>لذلك يجب ري الارض ريات عديدة ومتقاربة لتوفير الرطوبة باستمرار للنباتات</a:t>
            </a:r>
            <a:r>
              <a:rPr lang="ar-IQ" sz="2400" dirty="0" smtClean="0">
                <a:latin typeface="Times New Roman"/>
                <a:ea typeface="Times New Roman"/>
                <a:cs typeface="Times New Roman"/>
              </a:rPr>
              <a:t>.</a:t>
            </a:r>
          </a:p>
          <a:p>
            <a:pPr marL="0" marR="0" indent="0" algn="just" rtl="1">
              <a:lnSpc>
                <a:spcPct val="115000"/>
              </a:lnSpc>
              <a:spcBef>
                <a:spcPts val="0"/>
              </a:spcBef>
              <a:spcAft>
                <a:spcPts val="0"/>
              </a:spcAft>
              <a:buNone/>
            </a:pPr>
            <a:r>
              <a:rPr lang="ar-IQ" sz="2400" dirty="0" smtClean="0">
                <a:latin typeface="Times New Roman"/>
                <a:ea typeface="Times New Roman"/>
                <a:cs typeface="Times New Roman"/>
              </a:rPr>
              <a:t>....................... يتبع</a:t>
            </a:r>
          </a:p>
          <a:p>
            <a:pPr marL="0" marR="0" indent="0" algn="just" rtl="1">
              <a:lnSpc>
                <a:spcPct val="115000"/>
              </a:lnSpc>
              <a:spcBef>
                <a:spcPts val="0"/>
              </a:spcBef>
              <a:spcAft>
                <a:spcPts val="0"/>
              </a:spcAft>
              <a:buNone/>
            </a:pPr>
            <a:endParaRPr lang="en-US" sz="2400" dirty="0">
              <a:latin typeface="Times New Roman"/>
              <a:ea typeface="Times New Roman"/>
            </a:endParaRPr>
          </a:p>
          <a:p>
            <a:pPr algn="just"/>
            <a:endParaRPr lang="en-US" sz="2400" dirty="0"/>
          </a:p>
        </p:txBody>
      </p:sp>
    </p:spTree>
    <p:extLst>
      <p:ext uri="{BB962C8B-B14F-4D97-AF65-F5344CB8AC3E}">
        <p14:creationId xmlns:p14="http://schemas.microsoft.com/office/powerpoint/2010/main" val="1404213899"/>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mj-cs"/>
              </a:rPr>
              <a:t>النضج والحصاد </a:t>
            </a:r>
            <a:endParaRPr lang="en-US" sz="2400" dirty="0">
              <a:solidFill>
                <a:srgbClr val="C00000"/>
              </a:solidFill>
              <a:latin typeface="Times New Roman"/>
              <a:ea typeface="Times New Roman"/>
              <a:cs typeface="+mj-cs"/>
            </a:endParaRPr>
          </a:p>
          <a:p>
            <a:pPr marR="0" algn="just" rtl="1">
              <a:lnSpc>
                <a:spcPct val="115000"/>
              </a:lnSpc>
              <a:spcBef>
                <a:spcPts val="0"/>
              </a:spcBef>
              <a:spcAft>
                <a:spcPts val="0"/>
              </a:spcAft>
              <a:buFontTx/>
              <a:buChar char="-"/>
            </a:pPr>
            <a:r>
              <a:rPr lang="ar-IQ" sz="2400" dirty="0" smtClean="0">
                <a:latin typeface="Times New Roman"/>
                <a:ea typeface="Times New Roman"/>
                <a:cs typeface="+mj-cs"/>
              </a:rPr>
              <a:t>تختلف </a:t>
            </a:r>
            <a:r>
              <a:rPr lang="ar-IQ" sz="2400" dirty="0">
                <a:latin typeface="Times New Roman"/>
                <a:ea typeface="Times New Roman"/>
                <a:cs typeface="+mj-cs"/>
              </a:rPr>
              <a:t>الاصناف في المدة اللازمة للنضج كما ان موعد الزراعة له </a:t>
            </a:r>
            <a:r>
              <a:rPr lang="ar-IQ" sz="2400" dirty="0" smtClean="0">
                <a:latin typeface="Times New Roman"/>
                <a:ea typeface="Times New Roman"/>
                <a:cs typeface="+mj-cs"/>
              </a:rPr>
              <a:t>تاثيرعلى </a:t>
            </a:r>
            <a:r>
              <a:rPr lang="ar-IQ" sz="2400" dirty="0">
                <a:latin typeface="Times New Roman"/>
                <a:ea typeface="Times New Roman"/>
                <a:cs typeface="+mj-cs"/>
              </a:rPr>
              <a:t>سرعة النضج. </a:t>
            </a:r>
            <a:endParaRPr lang="ar-IQ" sz="2400" dirty="0" smtClean="0">
              <a:latin typeface="Times New Roman"/>
              <a:ea typeface="Times New Roman"/>
              <a:cs typeface="+mj-cs"/>
            </a:endParaRPr>
          </a:p>
          <a:p>
            <a:pPr marR="0" algn="just" rtl="1">
              <a:lnSpc>
                <a:spcPct val="115000"/>
              </a:lnSpc>
              <a:spcBef>
                <a:spcPts val="0"/>
              </a:spcBef>
              <a:spcAft>
                <a:spcPts val="0"/>
              </a:spcAft>
              <a:buFontTx/>
              <a:buChar char="-"/>
            </a:pPr>
            <a:r>
              <a:rPr lang="ar-IQ" sz="2400" dirty="0" smtClean="0">
                <a:latin typeface="Times New Roman"/>
                <a:ea typeface="Times New Roman"/>
                <a:cs typeface="+mj-cs"/>
              </a:rPr>
              <a:t>تقلع </a:t>
            </a:r>
            <a:r>
              <a:rPr lang="ar-IQ" sz="2400" dirty="0">
                <a:latin typeface="Times New Roman"/>
                <a:ea typeface="Times New Roman"/>
                <a:cs typeface="+mj-cs"/>
              </a:rPr>
              <a:t>النباتات عندما تصل الجذور الى الحجم المناسب وقبل ان تتليف او تتجوف وتصبح غير صالحة للتسويق </a:t>
            </a:r>
            <a:endParaRPr lang="ar-IQ" sz="2400" dirty="0" smtClean="0">
              <a:latin typeface="Times New Roman"/>
              <a:ea typeface="Times New Roman"/>
              <a:cs typeface="+mj-cs"/>
            </a:endParaRPr>
          </a:p>
          <a:p>
            <a:pPr marR="0" algn="just" rtl="1">
              <a:lnSpc>
                <a:spcPct val="115000"/>
              </a:lnSpc>
              <a:spcBef>
                <a:spcPts val="0"/>
              </a:spcBef>
              <a:spcAft>
                <a:spcPts val="0"/>
              </a:spcAft>
              <a:buFontTx/>
              <a:buChar char="-"/>
            </a:pPr>
            <a:r>
              <a:rPr lang="ar-IQ" sz="2400" dirty="0" smtClean="0">
                <a:latin typeface="Times New Roman"/>
                <a:ea typeface="Times New Roman"/>
                <a:cs typeface="+mj-cs"/>
              </a:rPr>
              <a:t>كما </a:t>
            </a:r>
            <a:r>
              <a:rPr lang="ar-IQ" sz="2400" dirty="0">
                <a:latin typeface="Times New Roman"/>
                <a:ea typeface="Times New Roman"/>
                <a:cs typeface="+mj-cs"/>
              </a:rPr>
              <a:t>ان تاخير قلعها في الربيع قد يؤدي الى ازهارها وتجوفها </a:t>
            </a:r>
            <a:r>
              <a:rPr lang="en-US" sz="2400" dirty="0">
                <a:solidFill>
                  <a:schemeClr val="accent1">
                    <a:lumMod val="75000"/>
                  </a:schemeClr>
                </a:solidFill>
                <a:latin typeface="Times New Roman"/>
                <a:ea typeface="Times New Roman"/>
                <a:cs typeface="+mj-cs"/>
              </a:rPr>
              <a:t>Pithy</a:t>
            </a:r>
            <a:r>
              <a:rPr lang="ar-IQ" sz="2400" dirty="0">
                <a:latin typeface="Times New Roman"/>
                <a:ea typeface="Times New Roman"/>
                <a:cs typeface="+mj-cs"/>
              </a:rPr>
              <a:t>. </a:t>
            </a:r>
            <a:endParaRPr lang="ar-IQ" sz="2400" dirty="0" smtClean="0">
              <a:latin typeface="Times New Roman"/>
              <a:ea typeface="Times New Roman"/>
              <a:cs typeface="+mj-cs"/>
            </a:endParaRPr>
          </a:p>
          <a:p>
            <a:pPr marR="0" algn="just" rtl="1">
              <a:lnSpc>
                <a:spcPct val="115000"/>
              </a:lnSpc>
              <a:spcBef>
                <a:spcPts val="0"/>
              </a:spcBef>
              <a:spcAft>
                <a:spcPts val="0"/>
              </a:spcAft>
              <a:buFontTx/>
              <a:buChar char="-"/>
            </a:pPr>
            <a:r>
              <a:rPr lang="ar-IQ" sz="2400" dirty="0" smtClean="0">
                <a:latin typeface="Times New Roman"/>
                <a:ea typeface="Times New Roman"/>
                <a:cs typeface="+mj-cs"/>
              </a:rPr>
              <a:t>وبصورة </a:t>
            </a:r>
            <a:r>
              <a:rPr lang="ar-IQ" sz="2400" dirty="0">
                <a:latin typeface="Times New Roman"/>
                <a:ea typeface="Times New Roman"/>
                <a:cs typeface="+mj-cs"/>
              </a:rPr>
              <a:t>عامة يقلع الفجل المحلي  بعد 40 – 50 يوما″ من زراعته شتاءا وبعد 30 – 35 يوما″ صيفا </a:t>
            </a:r>
            <a:endParaRPr lang="ar-IQ" sz="2400" dirty="0" smtClean="0">
              <a:latin typeface="Times New Roman"/>
              <a:ea typeface="Times New Roman"/>
              <a:cs typeface="+mj-cs"/>
            </a:endParaRPr>
          </a:p>
          <a:p>
            <a:pPr marR="0" algn="just" rtl="1">
              <a:lnSpc>
                <a:spcPct val="115000"/>
              </a:lnSpc>
              <a:spcBef>
                <a:spcPts val="0"/>
              </a:spcBef>
              <a:spcAft>
                <a:spcPts val="0"/>
              </a:spcAft>
              <a:buFontTx/>
              <a:buChar char="-"/>
            </a:pPr>
            <a:r>
              <a:rPr lang="ar-IQ" sz="2400" dirty="0" smtClean="0">
                <a:latin typeface="Times New Roman"/>
                <a:ea typeface="Times New Roman"/>
                <a:cs typeface="+mj-cs"/>
              </a:rPr>
              <a:t>اما </a:t>
            </a:r>
            <a:r>
              <a:rPr lang="ar-IQ" sz="2400" dirty="0">
                <a:latin typeface="Times New Roman"/>
                <a:ea typeface="Times New Roman"/>
                <a:cs typeface="+mj-cs"/>
              </a:rPr>
              <a:t>الفجل الاجنبي فتصبح جذوره صالحة للتسويق بعد 40 يوما″ حسب الصنف وموعد الزراعة. </a:t>
            </a:r>
            <a:endParaRPr lang="ar-IQ" sz="2400" dirty="0" smtClean="0">
              <a:latin typeface="Times New Roman"/>
              <a:ea typeface="Times New Roman"/>
              <a:cs typeface="+mj-cs"/>
            </a:endParaRPr>
          </a:p>
          <a:p>
            <a:pPr marR="0" algn="just" rtl="1">
              <a:lnSpc>
                <a:spcPct val="115000"/>
              </a:lnSpc>
              <a:spcBef>
                <a:spcPts val="0"/>
              </a:spcBef>
              <a:spcAft>
                <a:spcPts val="0"/>
              </a:spcAft>
              <a:buFontTx/>
              <a:buChar char="-"/>
            </a:pPr>
            <a:r>
              <a:rPr lang="ar-IQ" sz="2400" dirty="0" smtClean="0">
                <a:latin typeface="Times New Roman"/>
                <a:ea typeface="Times New Roman"/>
                <a:cs typeface="+mj-cs"/>
              </a:rPr>
              <a:t>يعطي </a:t>
            </a:r>
            <a:r>
              <a:rPr lang="ar-IQ" sz="2400" dirty="0">
                <a:latin typeface="Times New Roman"/>
                <a:ea typeface="Times New Roman"/>
                <a:cs typeface="+mj-cs"/>
              </a:rPr>
              <a:t>الدونم من الفجل المحلي 35 – 45 ألف </a:t>
            </a:r>
            <a:r>
              <a:rPr lang="ar-IQ" sz="2400" dirty="0" smtClean="0">
                <a:latin typeface="Times New Roman"/>
                <a:ea typeface="Times New Roman"/>
                <a:cs typeface="+mj-cs"/>
              </a:rPr>
              <a:t>نبات</a:t>
            </a:r>
          </a:p>
          <a:p>
            <a:pPr marR="0" algn="just" rtl="1">
              <a:lnSpc>
                <a:spcPct val="115000"/>
              </a:lnSpc>
              <a:spcBef>
                <a:spcPts val="0"/>
              </a:spcBef>
              <a:spcAft>
                <a:spcPts val="0"/>
              </a:spcAft>
              <a:buFontTx/>
              <a:buChar char="-"/>
            </a:pPr>
            <a:r>
              <a:rPr lang="ar-IQ" sz="2400" dirty="0" smtClean="0">
                <a:latin typeface="Times New Roman"/>
                <a:ea typeface="Times New Roman"/>
                <a:cs typeface="+mj-cs"/>
              </a:rPr>
              <a:t> </a:t>
            </a:r>
            <a:r>
              <a:rPr lang="ar-IQ" sz="2400" dirty="0">
                <a:latin typeface="Times New Roman"/>
                <a:ea typeface="Times New Roman"/>
                <a:cs typeface="+mj-cs"/>
              </a:rPr>
              <a:t>بينما تعطي الاصناف الاجنبية المبكرة حوالي 75 ألف نبات </a:t>
            </a:r>
            <a:endParaRPr lang="ar-IQ" sz="2400" dirty="0" smtClean="0">
              <a:latin typeface="Times New Roman"/>
              <a:ea typeface="Times New Roman"/>
              <a:cs typeface="+mj-cs"/>
            </a:endParaRPr>
          </a:p>
          <a:p>
            <a:pPr marR="0" algn="just" rtl="1">
              <a:lnSpc>
                <a:spcPct val="115000"/>
              </a:lnSpc>
              <a:spcBef>
                <a:spcPts val="0"/>
              </a:spcBef>
              <a:spcAft>
                <a:spcPts val="0"/>
              </a:spcAft>
              <a:buFontTx/>
              <a:buChar char="-"/>
            </a:pPr>
            <a:r>
              <a:rPr lang="ar-IQ" sz="2400" dirty="0" smtClean="0">
                <a:latin typeface="Times New Roman"/>
                <a:ea typeface="Times New Roman"/>
                <a:cs typeface="+mj-cs"/>
              </a:rPr>
              <a:t>والاصناف </a:t>
            </a:r>
            <a:r>
              <a:rPr lang="ar-IQ" sz="2400" dirty="0">
                <a:latin typeface="Times New Roman"/>
                <a:ea typeface="Times New Roman"/>
                <a:cs typeface="+mj-cs"/>
              </a:rPr>
              <a:t>المتأخرة حوالي 12 – 13 ألف نبات</a:t>
            </a:r>
            <a:r>
              <a:rPr lang="ar-IQ" sz="2400" dirty="0" smtClean="0">
                <a:latin typeface="Times New Roman"/>
                <a:ea typeface="Times New Roman"/>
                <a:cs typeface="+mj-cs"/>
              </a:rPr>
              <a:t>......................... يتبع</a:t>
            </a:r>
            <a:endParaRPr lang="en-US" sz="2400" dirty="0">
              <a:latin typeface="Times New Roman"/>
              <a:ea typeface="Times New Roman"/>
              <a:cs typeface="+mj-cs"/>
            </a:endParaRPr>
          </a:p>
          <a:p>
            <a:pPr algn="just"/>
            <a:endParaRPr lang="en-US" sz="2400" dirty="0">
              <a:cs typeface="+mj-cs"/>
            </a:endParaRPr>
          </a:p>
        </p:txBody>
      </p:sp>
    </p:spTree>
    <p:extLst>
      <p:ext uri="{BB962C8B-B14F-4D97-AF65-F5344CB8AC3E}">
        <p14:creationId xmlns:p14="http://schemas.microsoft.com/office/powerpoint/2010/main" val="3397594326"/>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lgn="just" rtl="1">
              <a:lnSpc>
                <a:spcPct val="115000"/>
              </a:lnSpc>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 rtl="1">
              <a:lnSpc>
                <a:spcPct val="115000"/>
              </a:lnSpc>
              <a:spcBef>
                <a:spcPts val="0"/>
              </a:spcBef>
              <a:buFont typeface="Wingdings" panose="05000000000000000000" pitchFamily="2" charset="2"/>
              <a:buChar char="Ø"/>
            </a:pPr>
            <a:endParaRPr lang="ar-IQ" sz="2400" b="1" dirty="0">
              <a:solidFill>
                <a:srgbClr val="C00000"/>
              </a:solidFill>
              <a:latin typeface="Times New Roman"/>
              <a:ea typeface="Times New Roman"/>
              <a:cs typeface="Times New Roman"/>
            </a:endParaRPr>
          </a:p>
          <a:p>
            <a:pPr lvl="0" algn="just" rtl="1">
              <a:lnSpc>
                <a:spcPct val="115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الآفـــات </a:t>
            </a:r>
            <a:endParaRPr lang="en-US" sz="2400" dirty="0">
              <a:solidFill>
                <a:srgbClr val="C00000"/>
              </a:solidFill>
              <a:latin typeface="Times New Roman"/>
              <a:ea typeface="Times New Roman"/>
            </a:endParaRPr>
          </a:p>
          <a:p>
            <a:pPr lvl="0" algn="just" rtl="1">
              <a:lnSpc>
                <a:spcPct val="115000"/>
              </a:lnSpc>
              <a:spcBef>
                <a:spcPts val="0"/>
              </a:spcBef>
              <a:buFont typeface="Wingdings" panose="05000000000000000000" pitchFamily="2" charset="2"/>
              <a:buChar char="v"/>
            </a:pPr>
            <a:r>
              <a:rPr lang="ar-IQ" sz="2400" b="1" dirty="0">
                <a:solidFill>
                  <a:schemeClr val="accent6">
                    <a:lumMod val="75000"/>
                  </a:schemeClr>
                </a:solidFill>
                <a:latin typeface="Times New Roman"/>
                <a:ea typeface="Times New Roman"/>
                <a:cs typeface="Times New Roman"/>
              </a:rPr>
              <a:t>الامراض</a:t>
            </a:r>
            <a:r>
              <a:rPr lang="ar-IQ" sz="2400" dirty="0">
                <a:latin typeface="Times New Roman"/>
                <a:ea typeface="Times New Roman"/>
                <a:cs typeface="Times New Roman"/>
              </a:rPr>
              <a:t> : العفن الاسود , البياض الزغبي , الموزائيك .</a:t>
            </a:r>
            <a:endParaRPr lang="en-US" sz="2400" dirty="0">
              <a:latin typeface="Times New Roman"/>
              <a:ea typeface="Times New Roman"/>
            </a:endParaRPr>
          </a:p>
          <a:p>
            <a:pPr algn="just" rtl="1">
              <a:buFont typeface="Wingdings" panose="05000000000000000000" pitchFamily="2" charset="2"/>
              <a:buChar char="v"/>
            </a:pPr>
            <a:r>
              <a:rPr lang="ar-IQ" sz="2400" b="1" dirty="0">
                <a:solidFill>
                  <a:schemeClr val="accent6">
                    <a:lumMod val="75000"/>
                  </a:schemeClr>
                </a:solidFill>
                <a:ea typeface="Times New Roman"/>
                <a:cs typeface="Times New Roman"/>
              </a:rPr>
              <a:t>الحشرات</a:t>
            </a:r>
            <a:r>
              <a:rPr lang="ar-IQ" sz="2400" dirty="0">
                <a:solidFill>
                  <a:schemeClr val="accent6">
                    <a:lumMod val="75000"/>
                  </a:schemeClr>
                </a:solidFill>
                <a:ea typeface="Times New Roman"/>
                <a:cs typeface="Times New Roman"/>
              </a:rPr>
              <a:t> </a:t>
            </a:r>
            <a:r>
              <a:rPr lang="ar-IQ" sz="2400" dirty="0">
                <a:ea typeface="Times New Roman"/>
                <a:cs typeface="Times New Roman"/>
              </a:rPr>
              <a:t>: المـن , الديدان القارضة للاوراق , الذبابة البيضاء . </a:t>
            </a:r>
            <a:endParaRPr lang="ar-IQ" sz="2400" dirty="0" smtClean="0">
              <a:ea typeface="Times New Roman"/>
              <a:cs typeface="Times New Roman"/>
            </a:endParaRPr>
          </a:p>
          <a:p>
            <a:pPr algn="just" rtl="1">
              <a:buFont typeface="Wingdings" panose="05000000000000000000" pitchFamily="2" charset="2"/>
              <a:buChar char="v"/>
            </a:pPr>
            <a:r>
              <a:rPr lang="ar-IQ" sz="2400" dirty="0" smtClean="0">
                <a:cs typeface="Times New Roman"/>
              </a:rPr>
              <a:t>....................... يتبع</a:t>
            </a:r>
            <a:endParaRPr lang="en-US" sz="2400" dirty="0"/>
          </a:p>
        </p:txBody>
      </p:sp>
    </p:spTree>
    <p:extLst>
      <p:ext uri="{BB962C8B-B14F-4D97-AF65-F5344CB8AC3E}">
        <p14:creationId xmlns:p14="http://schemas.microsoft.com/office/powerpoint/2010/main" val="3066589904"/>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715000"/>
          </a:xfrm>
        </p:spPr>
        <p:txBody>
          <a:bodyPr>
            <a:normAutofit/>
          </a:bodyPr>
          <a:lstStyle/>
          <a:p>
            <a:pPr lvl="0" algn="ctr" rtl="1">
              <a:lnSpc>
                <a:spcPct val="115000"/>
              </a:lnSpc>
              <a:spcBef>
                <a:spcPts val="0"/>
              </a:spcBef>
              <a:buFont typeface="Wingdings" panose="05000000000000000000" pitchFamily="2" charset="2"/>
              <a:buChar char="q"/>
            </a:pPr>
            <a:endParaRPr lang="ar-IQ" sz="2800" b="1" dirty="0" smtClean="0">
              <a:solidFill>
                <a:srgbClr val="FF0000"/>
              </a:solidFill>
              <a:latin typeface="Times New Roman"/>
              <a:ea typeface="Times New Roman"/>
              <a:cs typeface="+mj-cs"/>
            </a:endParaRPr>
          </a:p>
          <a:p>
            <a:pPr marL="0" lvl="0" indent="0" algn="ctr" rtl="1">
              <a:lnSpc>
                <a:spcPct val="115000"/>
              </a:lnSpc>
              <a:spcBef>
                <a:spcPts val="0"/>
              </a:spcBef>
              <a:buNone/>
            </a:pPr>
            <a:r>
              <a:rPr lang="ar-IQ" sz="2800" b="1" dirty="0" smtClean="0">
                <a:solidFill>
                  <a:srgbClr val="FF0000"/>
                </a:solidFill>
                <a:latin typeface="Times New Roman"/>
                <a:ea typeface="Times New Roman"/>
                <a:cs typeface="+mj-cs"/>
              </a:rPr>
              <a:t>الشلغم </a:t>
            </a:r>
            <a:r>
              <a:rPr lang="ar-IQ" sz="2800" b="1" dirty="0">
                <a:solidFill>
                  <a:srgbClr val="FF0000"/>
                </a:solidFill>
                <a:latin typeface="Times New Roman"/>
                <a:ea typeface="Times New Roman"/>
                <a:cs typeface="+mj-cs"/>
              </a:rPr>
              <a:t>( اللفت ) </a:t>
            </a:r>
            <a:r>
              <a:rPr lang="en-US" sz="2800" b="1" dirty="0">
                <a:solidFill>
                  <a:srgbClr val="FF0000"/>
                </a:solidFill>
                <a:latin typeface="Times New Roman"/>
                <a:ea typeface="Times New Roman"/>
                <a:cs typeface="+mj-cs"/>
              </a:rPr>
              <a:t>Turnip</a:t>
            </a:r>
            <a:endParaRPr lang="en-US" sz="2800" dirty="0">
              <a:solidFill>
                <a:srgbClr val="FF0000"/>
              </a:solidFill>
              <a:latin typeface="Times New Roman"/>
              <a:ea typeface="Times New Roman"/>
              <a:cs typeface="+mj-cs"/>
            </a:endParaRPr>
          </a:p>
          <a:p>
            <a:pPr marL="0" marR="0" indent="0" algn="ctr" rtl="1">
              <a:lnSpc>
                <a:spcPct val="115000"/>
              </a:lnSpc>
              <a:spcBef>
                <a:spcPts val="0"/>
              </a:spcBef>
              <a:spcAft>
                <a:spcPts val="0"/>
              </a:spcAft>
              <a:buNone/>
            </a:pPr>
            <a:r>
              <a:rPr lang="en-US" sz="2400" b="1" i="1" dirty="0">
                <a:solidFill>
                  <a:srgbClr val="FF0000"/>
                </a:solidFill>
                <a:latin typeface="Times New Roman"/>
                <a:ea typeface="Times New Roman"/>
                <a:cs typeface="+mj-cs"/>
              </a:rPr>
              <a:t>Brassica </a:t>
            </a:r>
            <a:r>
              <a:rPr lang="en-US" sz="2400" b="1" i="1" dirty="0" err="1">
                <a:solidFill>
                  <a:srgbClr val="FF0000"/>
                </a:solidFill>
                <a:latin typeface="Times New Roman"/>
                <a:ea typeface="Times New Roman"/>
                <a:cs typeface="+mj-cs"/>
              </a:rPr>
              <a:t>rapa</a:t>
            </a:r>
            <a:endParaRPr lang="en-US" sz="2400" dirty="0">
              <a:solidFill>
                <a:srgbClr val="FF0000"/>
              </a:solidFill>
              <a:latin typeface="Times New Roman"/>
              <a:ea typeface="Times New Roman"/>
              <a:cs typeface="+mj-cs"/>
            </a:endParaRPr>
          </a:p>
          <a:p>
            <a:pPr lvl="0" algn="just" rtl="1">
              <a:lnSpc>
                <a:spcPct val="115000"/>
              </a:lnSpc>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mj-cs"/>
            </a:endParaRPr>
          </a:p>
          <a:p>
            <a:pPr lvl="0" algn="just" rtl="1">
              <a:lnSpc>
                <a:spcPct val="115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mj-cs"/>
              </a:rPr>
              <a:t>الاهمية </a:t>
            </a:r>
            <a:r>
              <a:rPr lang="ar-IQ" sz="2400" b="1" dirty="0">
                <a:solidFill>
                  <a:srgbClr val="C00000"/>
                </a:solidFill>
                <a:latin typeface="Times New Roman"/>
                <a:ea typeface="Times New Roman"/>
                <a:cs typeface="+mj-cs"/>
              </a:rPr>
              <a:t>الاقتصادية والموطن</a:t>
            </a:r>
            <a:endParaRPr lang="en-US" sz="2400" dirty="0">
              <a:solidFill>
                <a:srgbClr val="C00000"/>
              </a:solidFill>
              <a:latin typeface="Times New Roman"/>
              <a:ea typeface="Times New Roman"/>
              <a:cs typeface="+mj-cs"/>
            </a:endParaRPr>
          </a:p>
          <a:p>
            <a:pPr marR="0" algn="just" rtl="1">
              <a:lnSpc>
                <a:spcPct val="115000"/>
              </a:lnSpc>
              <a:spcBef>
                <a:spcPts val="0"/>
              </a:spcBef>
              <a:spcAft>
                <a:spcPts val="0"/>
              </a:spcAft>
              <a:buFontTx/>
              <a:buChar char="-"/>
            </a:pPr>
            <a:r>
              <a:rPr lang="ar-IQ" sz="2400" dirty="0" smtClean="0">
                <a:latin typeface="Times New Roman"/>
                <a:ea typeface="Times New Roman"/>
                <a:cs typeface="+mj-cs"/>
              </a:rPr>
              <a:t>يزرع </a:t>
            </a:r>
            <a:r>
              <a:rPr lang="ar-IQ" sz="2400" dirty="0">
                <a:latin typeface="Times New Roman"/>
                <a:ea typeface="Times New Roman"/>
                <a:cs typeface="+mj-cs"/>
              </a:rPr>
              <a:t>اللفت من اجل جذوره التي تؤكل بعد تخليلها او في الطهي كما تستعمل اوراقة في بعض المناطق بالطهي. </a:t>
            </a:r>
            <a:endParaRPr lang="ar-IQ" sz="2400" dirty="0" smtClean="0">
              <a:latin typeface="Times New Roman"/>
              <a:ea typeface="Times New Roman"/>
              <a:cs typeface="+mj-cs"/>
            </a:endParaRPr>
          </a:p>
          <a:p>
            <a:pPr marR="0" algn="just" rtl="1">
              <a:lnSpc>
                <a:spcPct val="115000"/>
              </a:lnSpc>
              <a:spcBef>
                <a:spcPts val="0"/>
              </a:spcBef>
              <a:spcAft>
                <a:spcPts val="0"/>
              </a:spcAft>
              <a:buFontTx/>
              <a:buChar char="-"/>
            </a:pPr>
            <a:r>
              <a:rPr lang="ar-IQ" sz="2400" dirty="0" smtClean="0">
                <a:latin typeface="Times New Roman"/>
                <a:ea typeface="Times New Roman"/>
                <a:cs typeface="+mj-cs"/>
              </a:rPr>
              <a:t>موطنه </a:t>
            </a:r>
            <a:r>
              <a:rPr lang="ar-IQ" sz="2400" dirty="0">
                <a:latin typeface="Times New Roman"/>
                <a:ea typeface="Times New Roman"/>
                <a:cs typeface="+mj-cs"/>
              </a:rPr>
              <a:t>الاصلي روسيا وسيبيريا إذ ينمو </a:t>
            </a:r>
            <a:r>
              <a:rPr lang="ar-IQ" sz="2400" dirty="0" smtClean="0">
                <a:latin typeface="Times New Roman"/>
                <a:ea typeface="Times New Roman"/>
                <a:cs typeface="+mj-cs"/>
              </a:rPr>
              <a:t>بصورة برية </a:t>
            </a:r>
            <a:r>
              <a:rPr lang="ar-IQ" sz="2400" dirty="0">
                <a:latin typeface="Times New Roman"/>
                <a:ea typeface="Times New Roman"/>
                <a:cs typeface="+mj-cs"/>
              </a:rPr>
              <a:t>في تلك المناطق</a:t>
            </a:r>
            <a:r>
              <a:rPr lang="ar-IQ" sz="2400" dirty="0" smtClean="0">
                <a:latin typeface="Times New Roman"/>
                <a:ea typeface="Times New Roman"/>
                <a:cs typeface="+mj-cs"/>
              </a:rPr>
              <a:t>.</a:t>
            </a:r>
          </a:p>
          <a:p>
            <a:pPr marR="0" algn="just" rtl="1">
              <a:lnSpc>
                <a:spcPct val="115000"/>
              </a:lnSpc>
              <a:spcBef>
                <a:spcPts val="0"/>
              </a:spcBef>
              <a:spcAft>
                <a:spcPts val="0"/>
              </a:spcAft>
              <a:buFontTx/>
              <a:buChar char="-"/>
            </a:pPr>
            <a:r>
              <a:rPr lang="ar-IQ" sz="2400" dirty="0" smtClean="0">
                <a:latin typeface="Times New Roman"/>
                <a:ea typeface="Times New Roman"/>
                <a:cs typeface="+mj-cs"/>
              </a:rPr>
              <a:t> </a:t>
            </a:r>
            <a:r>
              <a:rPr lang="ar-IQ" sz="2400" dirty="0">
                <a:latin typeface="Times New Roman"/>
                <a:ea typeface="Times New Roman"/>
                <a:cs typeface="+mj-cs"/>
              </a:rPr>
              <a:t>جذور وأوراق اللفت غنية بألاملاح المعدنية مثل الكالسيوم والحديد </a:t>
            </a:r>
            <a:r>
              <a:rPr lang="ar-IQ" sz="2400" dirty="0" smtClean="0">
                <a:latin typeface="Times New Roman"/>
                <a:ea typeface="Times New Roman"/>
                <a:cs typeface="+mj-cs"/>
              </a:rPr>
              <a:t>والفسفور,</a:t>
            </a:r>
          </a:p>
          <a:p>
            <a:pPr marR="0" algn="just" rtl="1">
              <a:lnSpc>
                <a:spcPct val="115000"/>
              </a:lnSpc>
              <a:spcBef>
                <a:spcPts val="0"/>
              </a:spcBef>
              <a:spcAft>
                <a:spcPts val="0"/>
              </a:spcAft>
              <a:buFontTx/>
              <a:buChar char="-"/>
            </a:pPr>
            <a:r>
              <a:rPr lang="ar-IQ" sz="2400" dirty="0" smtClean="0">
                <a:latin typeface="Times New Roman"/>
                <a:ea typeface="Times New Roman"/>
                <a:cs typeface="+mj-cs"/>
              </a:rPr>
              <a:t>ويحتوي </a:t>
            </a:r>
            <a:r>
              <a:rPr lang="ar-IQ" sz="2400" dirty="0">
                <a:latin typeface="Times New Roman"/>
                <a:ea typeface="Times New Roman"/>
                <a:cs typeface="+mj-cs"/>
              </a:rPr>
              <a:t>كل 100 غم من الجذورعلى 91 % ماء , 32 سعره حرارية , 1 غم بروتين , 7 غم كربوهيدرات , 40 ملغم كالسيوم , 34 ملغم فسفور , 28 ملغم فيتامين </a:t>
            </a:r>
            <a:r>
              <a:rPr lang="en-US" sz="2400" dirty="0">
                <a:latin typeface="Times New Roman"/>
                <a:ea typeface="Times New Roman"/>
                <a:cs typeface="+mj-cs"/>
              </a:rPr>
              <a:t>C</a:t>
            </a:r>
            <a:r>
              <a:rPr lang="ar-IQ" sz="2400" dirty="0">
                <a:latin typeface="Times New Roman"/>
                <a:ea typeface="Times New Roman"/>
                <a:cs typeface="+mj-cs"/>
              </a:rPr>
              <a:t> , </a:t>
            </a:r>
            <a:endParaRPr lang="ar-IQ" sz="2400" dirty="0" smtClean="0">
              <a:latin typeface="Times New Roman"/>
              <a:ea typeface="Times New Roman"/>
              <a:cs typeface="+mj-cs"/>
            </a:endParaRPr>
          </a:p>
          <a:p>
            <a:pPr marR="0" algn="just" rtl="1">
              <a:lnSpc>
                <a:spcPct val="115000"/>
              </a:lnSpc>
              <a:spcBef>
                <a:spcPts val="0"/>
              </a:spcBef>
              <a:spcAft>
                <a:spcPts val="0"/>
              </a:spcAft>
              <a:buFontTx/>
              <a:buChar char="-"/>
            </a:pPr>
            <a:r>
              <a:rPr lang="ar-IQ" sz="2400" dirty="0" smtClean="0">
                <a:latin typeface="Times New Roman"/>
                <a:ea typeface="Times New Roman"/>
                <a:cs typeface="+mj-cs"/>
              </a:rPr>
              <a:t>كما </a:t>
            </a:r>
            <a:r>
              <a:rPr lang="ar-IQ" sz="2400" dirty="0">
                <a:latin typeface="Times New Roman"/>
                <a:ea typeface="Times New Roman"/>
                <a:cs typeface="+mj-cs"/>
              </a:rPr>
              <a:t>ان اوراقه غنية بعنصر الكالسيوم وفيتامين </a:t>
            </a:r>
            <a:r>
              <a:rPr lang="en-US" sz="2400" dirty="0">
                <a:latin typeface="Times New Roman"/>
                <a:ea typeface="Times New Roman"/>
                <a:cs typeface="+mj-cs"/>
              </a:rPr>
              <a:t>A</a:t>
            </a:r>
            <a:r>
              <a:rPr lang="ar-IQ" sz="2400" dirty="0">
                <a:latin typeface="Times New Roman"/>
                <a:ea typeface="Times New Roman"/>
                <a:cs typeface="+mj-cs"/>
              </a:rPr>
              <a:t> . </a:t>
            </a:r>
            <a:r>
              <a:rPr lang="ar-IQ" sz="2400" dirty="0" smtClean="0">
                <a:latin typeface="Times New Roman"/>
                <a:ea typeface="Times New Roman"/>
                <a:cs typeface="+mj-cs"/>
              </a:rPr>
              <a:t>............. يتبع</a:t>
            </a:r>
            <a:endParaRPr lang="en-US" sz="2400" dirty="0">
              <a:latin typeface="Times New Roman"/>
              <a:ea typeface="Times New Roman"/>
              <a:cs typeface="+mj-cs"/>
            </a:endParaRPr>
          </a:p>
          <a:p>
            <a:pPr marL="0" indent="0" algn="just">
              <a:buNone/>
            </a:pPr>
            <a:endParaRPr lang="en-US" sz="2400" dirty="0">
              <a:cs typeface="+mj-cs"/>
            </a:endParaRPr>
          </a:p>
        </p:txBody>
      </p:sp>
    </p:spTree>
    <p:extLst>
      <p:ext uri="{BB962C8B-B14F-4D97-AF65-F5344CB8AC3E}">
        <p14:creationId xmlns:p14="http://schemas.microsoft.com/office/powerpoint/2010/main" val="4124202759"/>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panose="02020603050405020304" pitchFamily="18" charset="0"/>
                <a:ea typeface="Times New Roman"/>
                <a:cs typeface="Times New Roman" panose="02020603050405020304" pitchFamily="18" charset="0"/>
              </a:rPr>
              <a:t>الجو المناسب</a:t>
            </a:r>
            <a:endParaRPr lang="en-US" sz="2400" dirty="0">
              <a:solidFill>
                <a:srgbClr val="C00000"/>
              </a:solidFill>
              <a:latin typeface="Times New Roman" panose="02020603050405020304" pitchFamily="18" charset="0"/>
              <a:ea typeface="Times New Roman"/>
              <a:cs typeface="Times New Roman" panose="02020603050405020304" pitchFamily="18" charset="0"/>
            </a:endParaRPr>
          </a:p>
          <a:p>
            <a:pPr marL="185738" marR="0" indent="-185738" algn="just" rtl="1">
              <a:lnSpc>
                <a:spcPct val="115000"/>
              </a:lnSpc>
              <a:spcBef>
                <a:spcPts val="0"/>
              </a:spcBef>
              <a:spcAft>
                <a:spcPts val="0"/>
              </a:spcAft>
              <a:buNone/>
            </a:pPr>
            <a:r>
              <a:rPr lang="ar-IQ" sz="2400" dirty="0" smtClean="0">
                <a:latin typeface="Times New Roman" panose="02020603050405020304" pitchFamily="18" charset="0"/>
                <a:ea typeface="Times New Roman"/>
                <a:cs typeface="Times New Roman" panose="02020603050405020304" pitchFamily="18" charset="0"/>
              </a:rPr>
              <a:t>- اللفت </a:t>
            </a:r>
            <a:r>
              <a:rPr lang="ar-IQ" sz="2400" dirty="0">
                <a:latin typeface="Times New Roman" panose="02020603050405020304" pitchFamily="18" charset="0"/>
                <a:ea typeface="Times New Roman"/>
                <a:cs typeface="Times New Roman" panose="02020603050405020304" pitchFamily="18" charset="0"/>
              </a:rPr>
              <a:t>محصول شتوي ولكي ينمو ويعطي جذورا″ كبيرة الحجم يحتاج </a:t>
            </a:r>
            <a:r>
              <a:rPr lang="ar-IQ" sz="2400" dirty="0" smtClean="0">
                <a:latin typeface="Times New Roman" panose="02020603050405020304" pitchFamily="18" charset="0"/>
                <a:ea typeface="Times New Roman"/>
                <a:cs typeface="Times New Roman" panose="02020603050405020304" pitchFamily="18" charset="0"/>
              </a:rPr>
              <a:t>الى </a:t>
            </a:r>
            <a:r>
              <a:rPr lang="ar-IQ" sz="2400" dirty="0">
                <a:latin typeface="Times New Roman" panose="02020603050405020304" pitchFamily="18" charset="0"/>
                <a:ea typeface="Times New Roman"/>
                <a:cs typeface="Times New Roman" panose="02020603050405020304" pitchFamily="18" charset="0"/>
              </a:rPr>
              <a:t>جو معتدل </a:t>
            </a:r>
            <a:r>
              <a:rPr lang="ar-IQ" sz="2400" dirty="0" smtClean="0">
                <a:latin typeface="Times New Roman" panose="02020603050405020304" pitchFamily="18" charset="0"/>
                <a:ea typeface="Times New Roman"/>
                <a:cs typeface="Times New Roman" panose="02020603050405020304" pitchFamily="18" charset="0"/>
              </a:rPr>
              <a:t>البرودة </a:t>
            </a:r>
            <a:r>
              <a:rPr lang="ar-IQ" sz="2400" dirty="0">
                <a:latin typeface="Times New Roman" panose="02020603050405020304" pitchFamily="18" charset="0"/>
                <a:ea typeface="Times New Roman"/>
                <a:cs typeface="Times New Roman" panose="02020603050405020304" pitchFamily="18" charset="0"/>
              </a:rPr>
              <a:t>ونهار قصير وأنسب </a:t>
            </a:r>
            <a:r>
              <a:rPr lang="ar-IQ" sz="2400" dirty="0" smtClean="0">
                <a:latin typeface="Times New Roman" panose="02020603050405020304" pitchFamily="18" charset="0"/>
                <a:ea typeface="Times New Roman"/>
                <a:cs typeface="Times New Roman" panose="02020603050405020304" pitchFamily="18" charset="0"/>
              </a:rPr>
              <a:t>درجة </a:t>
            </a:r>
            <a:r>
              <a:rPr lang="ar-IQ" sz="2400" dirty="0">
                <a:latin typeface="Times New Roman" panose="02020603050405020304" pitchFamily="18" charset="0"/>
                <a:ea typeface="Times New Roman"/>
                <a:cs typeface="Times New Roman" panose="02020603050405020304" pitchFamily="18" charset="0"/>
              </a:rPr>
              <a:t>لنموه هي </a:t>
            </a:r>
            <a:r>
              <a:rPr lang="ar-IQ" sz="2400" dirty="0" smtClean="0">
                <a:latin typeface="Times New Roman" panose="02020603050405020304" pitchFamily="18" charset="0"/>
                <a:ea typeface="Times New Roman"/>
                <a:cs typeface="Times New Roman" panose="02020603050405020304" pitchFamily="18" charset="0"/>
              </a:rPr>
              <a:t>18.5م</a:t>
            </a:r>
            <a:r>
              <a:rPr lang="ar-IQ" sz="2400" dirty="0">
                <a:latin typeface="Times New Roman" panose="02020603050405020304" pitchFamily="18" charset="0"/>
                <a:ea typeface="Times New Roman"/>
                <a:cs typeface="Times New Roman" panose="02020603050405020304" pitchFamily="18" charset="0"/>
              </a:rPr>
              <a:t>◦ ويؤدي ارتفاع درجة الحرارة الى تليف الجذور وظهور الطعم المر فيها. </a:t>
            </a:r>
            <a:endParaRPr lang="en-US" sz="2400" dirty="0">
              <a:latin typeface="Times New Roman" panose="02020603050405020304" pitchFamily="18" charset="0"/>
              <a:ea typeface="Times New Roman"/>
              <a:cs typeface="Times New Roman" panose="02020603050405020304" pitchFamily="18" charset="0"/>
            </a:endParaRPr>
          </a:p>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panose="02020603050405020304" pitchFamily="18" charset="0"/>
                <a:ea typeface="Times New Roman"/>
                <a:cs typeface="Times New Roman" panose="02020603050405020304" pitchFamily="18" charset="0"/>
              </a:rPr>
              <a:t>موعد الزراعة </a:t>
            </a:r>
            <a:endParaRPr lang="en-US" sz="2400" dirty="0">
              <a:solidFill>
                <a:srgbClr val="C00000"/>
              </a:solidFill>
              <a:latin typeface="Times New Roman" panose="02020603050405020304" pitchFamily="18" charset="0"/>
              <a:ea typeface="Times New Roman"/>
              <a:cs typeface="Times New Roman" panose="02020603050405020304" pitchFamily="18" charset="0"/>
            </a:endParaRPr>
          </a:p>
          <a:p>
            <a:pPr marL="185738" indent="-185738" algn="just" rtl="1">
              <a:buNone/>
            </a:pPr>
            <a:r>
              <a:rPr lang="ar-IQ" sz="2400" dirty="0" smtClean="0">
                <a:latin typeface="Times New Roman" panose="02020603050405020304" pitchFamily="18" charset="0"/>
                <a:ea typeface="Times New Roman"/>
                <a:cs typeface="Times New Roman" panose="02020603050405020304" pitchFamily="18" charset="0"/>
              </a:rPr>
              <a:t> - أفضل </a:t>
            </a:r>
            <a:r>
              <a:rPr lang="ar-IQ" sz="2400" dirty="0">
                <a:latin typeface="Times New Roman" panose="02020603050405020304" pitchFamily="18" charset="0"/>
                <a:ea typeface="Times New Roman"/>
                <a:cs typeface="Times New Roman" panose="02020603050405020304" pitchFamily="18" charset="0"/>
              </a:rPr>
              <a:t>وقت للزراعة هو شهر أيلول وتشرين الاول ويمكن زراعته </a:t>
            </a:r>
            <a:r>
              <a:rPr lang="ar-IQ" sz="2400" dirty="0" smtClean="0">
                <a:latin typeface="Times New Roman" panose="02020603050405020304" pitchFamily="18" charset="0"/>
                <a:ea typeface="Times New Roman"/>
                <a:cs typeface="Times New Roman" panose="02020603050405020304" pitchFamily="18" charset="0"/>
              </a:rPr>
              <a:t>للفترة </a:t>
            </a:r>
            <a:r>
              <a:rPr lang="ar-IQ" sz="2400" dirty="0">
                <a:latin typeface="Times New Roman" panose="02020603050405020304" pitchFamily="18" charset="0"/>
                <a:ea typeface="Times New Roman"/>
                <a:cs typeface="Times New Roman" panose="02020603050405020304" pitchFamily="18" charset="0"/>
              </a:rPr>
              <a:t>من آب وحتى شباط </a:t>
            </a:r>
            <a:r>
              <a:rPr lang="ar-IQ" sz="2400" dirty="0" smtClean="0">
                <a:latin typeface="Times New Roman" panose="02020603050405020304" pitchFamily="18" charset="0"/>
                <a:ea typeface="Times New Roman"/>
                <a:cs typeface="Times New Roman" panose="02020603050405020304" pitchFamily="18" charset="0"/>
              </a:rPr>
              <a:t>.................. يتبع</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4352278"/>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Times New Roman"/>
              </a:rPr>
              <a:t>كمية التقاوي و طريقة الزراعة</a:t>
            </a:r>
            <a:endParaRPr lang="en-US" sz="2400" dirty="0">
              <a:solidFill>
                <a:srgbClr val="C00000"/>
              </a:solidFill>
              <a:latin typeface="Times New Roman"/>
              <a:ea typeface="Times New Roman"/>
            </a:endParaRPr>
          </a:p>
          <a:p>
            <a:pPr marL="185738" marR="0" indent="-185738" algn="just" rtl="1">
              <a:lnSpc>
                <a:spcPct val="115000"/>
              </a:lnSpc>
              <a:spcBef>
                <a:spcPts val="0"/>
              </a:spcBef>
              <a:spcAft>
                <a:spcPts val="0"/>
              </a:spcAft>
              <a:buNone/>
            </a:pPr>
            <a:r>
              <a:rPr lang="ar-IQ" sz="2400" b="1" dirty="0" smtClean="0">
                <a:latin typeface="Times New Roman"/>
                <a:ea typeface="Times New Roman"/>
                <a:cs typeface="Times New Roman"/>
              </a:rPr>
              <a:t>- </a:t>
            </a:r>
            <a:r>
              <a:rPr lang="ar-IQ" sz="2400" dirty="0" smtClean="0">
                <a:latin typeface="Times New Roman"/>
                <a:ea typeface="Times New Roman"/>
                <a:cs typeface="Times New Roman"/>
              </a:rPr>
              <a:t>يحتاج </a:t>
            </a:r>
            <a:r>
              <a:rPr lang="ar-IQ" sz="2400" dirty="0">
                <a:latin typeface="Times New Roman"/>
                <a:ea typeface="Times New Roman"/>
                <a:cs typeface="Times New Roman"/>
              </a:rPr>
              <a:t>الدونم من 3 – 4 كغم من البذور حسب موعد وطريقة الزراعة ونوع التربة.  تزرع البذور في: </a:t>
            </a:r>
            <a:endParaRPr lang="en-US" sz="2400" dirty="0">
              <a:latin typeface="Times New Roman"/>
              <a:ea typeface="Times New Roman"/>
            </a:endParaRPr>
          </a:p>
          <a:p>
            <a:pPr marL="457200" marR="0" indent="-457200" algn="just" rtl="1">
              <a:lnSpc>
                <a:spcPct val="115000"/>
              </a:lnSpc>
              <a:spcBef>
                <a:spcPts val="0"/>
              </a:spcBef>
              <a:spcAft>
                <a:spcPts val="0"/>
              </a:spcAft>
              <a:buClr>
                <a:srgbClr val="FF3399"/>
              </a:buClr>
              <a:buFont typeface="+mj-lt"/>
              <a:buAutoNum type="arabicPeriod"/>
            </a:pPr>
            <a:r>
              <a:rPr lang="ar-IQ" sz="2400" dirty="0" smtClean="0">
                <a:latin typeface="Times New Roman"/>
                <a:ea typeface="Times New Roman"/>
                <a:cs typeface="Times New Roman"/>
              </a:rPr>
              <a:t>أحواض </a:t>
            </a:r>
            <a:r>
              <a:rPr lang="ar-IQ" sz="2400" dirty="0">
                <a:latin typeface="Times New Roman"/>
                <a:ea typeface="Times New Roman"/>
                <a:cs typeface="Times New Roman"/>
              </a:rPr>
              <a:t>( 2×2 او 3× 4) م</a:t>
            </a:r>
            <a:r>
              <a:rPr lang="ar-IQ" sz="2400" baseline="30000" dirty="0">
                <a:latin typeface="Times New Roman"/>
                <a:ea typeface="Times New Roman"/>
                <a:cs typeface="Times New Roman"/>
              </a:rPr>
              <a:t>2</a:t>
            </a:r>
            <a:r>
              <a:rPr lang="ar-IQ" sz="2400" dirty="0">
                <a:latin typeface="Times New Roman"/>
                <a:ea typeface="Times New Roman"/>
                <a:cs typeface="Times New Roman"/>
              </a:rPr>
              <a:t> إما نثرا او في سطور تبعد عن بعضها 30سم ثم تغطى بطبقة من التربة وتروى بالغمربعد الزراعة مباشرة. </a:t>
            </a:r>
            <a:endParaRPr lang="en-US" sz="2400" dirty="0">
              <a:latin typeface="Times New Roman"/>
              <a:ea typeface="Times New Roman"/>
            </a:endParaRPr>
          </a:p>
          <a:p>
            <a:pPr marL="457200" marR="0" indent="-457200" algn="just" rtl="1">
              <a:lnSpc>
                <a:spcPct val="115000"/>
              </a:lnSpc>
              <a:spcBef>
                <a:spcPts val="0"/>
              </a:spcBef>
              <a:spcAft>
                <a:spcPts val="0"/>
              </a:spcAft>
              <a:buClr>
                <a:srgbClr val="FF3399"/>
              </a:buClr>
              <a:buFont typeface="+mj-lt"/>
              <a:buAutoNum type="arabicPeriod"/>
            </a:pPr>
            <a:r>
              <a:rPr lang="ar-IQ" sz="2400" dirty="0" smtClean="0">
                <a:latin typeface="Times New Roman"/>
                <a:ea typeface="Times New Roman"/>
                <a:cs typeface="Times New Roman"/>
              </a:rPr>
              <a:t>خطوط </a:t>
            </a:r>
            <a:r>
              <a:rPr lang="ar-IQ" sz="2400" dirty="0">
                <a:latin typeface="Times New Roman"/>
                <a:ea typeface="Times New Roman"/>
                <a:cs typeface="Times New Roman"/>
              </a:rPr>
              <a:t>اما نثرا على ظهر الخط او في سطور على جانبي الخط إذ يزرع سطر واحد على كل جانب وتغطى بعد الزراعة بطبقة رقيقة من التربة وتروى الارض  مباشرة بعد الزراعة.</a:t>
            </a:r>
            <a:endParaRPr lang="en-US" sz="2400" dirty="0">
              <a:latin typeface="Times New Roman"/>
              <a:ea typeface="Times New Roman"/>
            </a:endParaRPr>
          </a:p>
          <a:p>
            <a:pPr algn="just" rtl="1">
              <a:buFontTx/>
              <a:buChar char="-"/>
            </a:pPr>
            <a:r>
              <a:rPr lang="ar-IQ" sz="2400" dirty="0" smtClean="0">
                <a:ea typeface="Times New Roman"/>
                <a:cs typeface="Times New Roman"/>
              </a:rPr>
              <a:t>تخف </a:t>
            </a:r>
            <a:r>
              <a:rPr lang="ar-IQ" sz="2400" dirty="0">
                <a:ea typeface="Times New Roman"/>
                <a:cs typeface="Times New Roman"/>
              </a:rPr>
              <a:t>النباتات بعد ثلاثة أسابيع من الزراعة على مسافة 5 – 10 سم بين نبات وآخر. </a:t>
            </a:r>
            <a:r>
              <a:rPr lang="ar-IQ" sz="2400" dirty="0" smtClean="0">
                <a:ea typeface="Times New Roman"/>
                <a:cs typeface="Times New Roman"/>
              </a:rPr>
              <a:t>............................. يتبع</a:t>
            </a:r>
          </a:p>
          <a:p>
            <a:pPr algn="just" rtl="1">
              <a:buFontTx/>
              <a:buChar char="-"/>
            </a:pPr>
            <a:endParaRPr lang="en-US" sz="2400" dirty="0"/>
          </a:p>
        </p:txBody>
      </p:sp>
    </p:spTree>
    <p:extLst>
      <p:ext uri="{BB962C8B-B14F-4D97-AF65-F5344CB8AC3E}">
        <p14:creationId xmlns:p14="http://schemas.microsoft.com/office/powerpoint/2010/main" val="2247718035"/>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mj-cs"/>
              </a:rPr>
              <a:t>التسميد</a:t>
            </a:r>
            <a:endParaRPr lang="en-US" sz="2400" dirty="0">
              <a:solidFill>
                <a:srgbClr val="C00000"/>
              </a:solidFill>
              <a:latin typeface="Times New Roman"/>
              <a:ea typeface="Times New Roman"/>
              <a:cs typeface="+mj-cs"/>
            </a:endParaRPr>
          </a:p>
          <a:p>
            <a:pPr marL="185738" marR="0" indent="-185738" algn="just" rtl="1">
              <a:lnSpc>
                <a:spcPct val="115000"/>
              </a:lnSpc>
              <a:spcBef>
                <a:spcPts val="0"/>
              </a:spcBef>
              <a:spcAft>
                <a:spcPts val="0"/>
              </a:spcAft>
              <a:buNone/>
            </a:pPr>
            <a:r>
              <a:rPr lang="ar-IQ" sz="2400" dirty="0" smtClean="0">
                <a:latin typeface="Times New Roman"/>
                <a:ea typeface="Times New Roman"/>
                <a:cs typeface="+mj-cs"/>
              </a:rPr>
              <a:t>- ينصح </a:t>
            </a:r>
            <a:r>
              <a:rPr lang="ar-IQ" sz="2400" dirty="0">
                <a:latin typeface="Times New Roman"/>
                <a:ea typeface="Times New Roman"/>
                <a:cs typeface="+mj-cs"/>
              </a:rPr>
              <a:t>باضافة 50 كغم/ دونم كبريتات الامونيوم و50 كغم/ دونم سوبرفوسفات ثلاثي تضاف بعد شهر من الزراعة</a:t>
            </a:r>
            <a:r>
              <a:rPr lang="ar-IQ" sz="2400" dirty="0" smtClean="0">
                <a:latin typeface="Times New Roman"/>
                <a:ea typeface="Times New Roman"/>
                <a:cs typeface="+mj-cs"/>
              </a:rPr>
              <a:t>.</a:t>
            </a:r>
          </a:p>
          <a:p>
            <a:pPr marL="0" marR="0" indent="0" algn="just" rtl="1">
              <a:lnSpc>
                <a:spcPct val="115000"/>
              </a:lnSpc>
              <a:spcBef>
                <a:spcPts val="0"/>
              </a:spcBef>
              <a:spcAft>
                <a:spcPts val="0"/>
              </a:spcAft>
              <a:buNone/>
            </a:pPr>
            <a:endParaRPr lang="en-US" sz="2400" dirty="0">
              <a:latin typeface="Times New Roman"/>
              <a:ea typeface="Times New Roman"/>
              <a:cs typeface="+mj-cs"/>
            </a:endParaRPr>
          </a:p>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mj-cs"/>
              </a:rPr>
              <a:t>الــــري</a:t>
            </a:r>
            <a:endParaRPr lang="en-US" sz="2400" dirty="0">
              <a:solidFill>
                <a:srgbClr val="C00000"/>
              </a:solidFill>
              <a:latin typeface="Times New Roman"/>
              <a:ea typeface="Times New Roman"/>
              <a:cs typeface="+mj-cs"/>
            </a:endParaRPr>
          </a:p>
          <a:p>
            <a:pPr marR="0" algn="just" rtl="1">
              <a:lnSpc>
                <a:spcPct val="115000"/>
              </a:lnSpc>
              <a:spcBef>
                <a:spcPts val="0"/>
              </a:spcBef>
              <a:spcAft>
                <a:spcPts val="0"/>
              </a:spcAft>
              <a:buFontTx/>
              <a:buChar char="-"/>
            </a:pPr>
            <a:r>
              <a:rPr lang="ar-IQ" sz="2400" dirty="0" smtClean="0">
                <a:latin typeface="Times New Roman"/>
                <a:ea typeface="Times New Roman"/>
                <a:cs typeface="+mj-cs"/>
              </a:rPr>
              <a:t>يجب </a:t>
            </a:r>
            <a:r>
              <a:rPr lang="ar-IQ" sz="2400" dirty="0">
                <a:latin typeface="Times New Roman"/>
                <a:ea typeface="Times New Roman"/>
                <a:cs typeface="+mj-cs"/>
              </a:rPr>
              <a:t>سقي المحصول بعد الزراعة مباشرة,  </a:t>
            </a:r>
            <a:endParaRPr lang="ar-IQ" sz="2400" dirty="0" smtClean="0">
              <a:latin typeface="Times New Roman"/>
              <a:ea typeface="Times New Roman"/>
              <a:cs typeface="+mj-cs"/>
            </a:endParaRPr>
          </a:p>
          <a:p>
            <a:pPr marR="0" algn="just" rtl="1">
              <a:lnSpc>
                <a:spcPct val="115000"/>
              </a:lnSpc>
              <a:spcBef>
                <a:spcPts val="0"/>
              </a:spcBef>
              <a:spcAft>
                <a:spcPts val="0"/>
              </a:spcAft>
              <a:buFontTx/>
              <a:buChar char="-"/>
            </a:pPr>
            <a:r>
              <a:rPr lang="ar-IQ" sz="2400" dirty="0" smtClean="0">
                <a:latin typeface="Times New Roman"/>
                <a:ea typeface="Times New Roman"/>
                <a:cs typeface="+mj-cs"/>
              </a:rPr>
              <a:t>وان </a:t>
            </a:r>
            <a:r>
              <a:rPr lang="ar-IQ" sz="2400" dirty="0">
                <a:latin typeface="Times New Roman"/>
                <a:ea typeface="Times New Roman"/>
                <a:cs typeface="+mj-cs"/>
              </a:rPr>
              <a:t>تكون فترات الري متقاربة كل 3 – 5 أيام  في بداية الزراعة خاصة عند ارتفاع درجة الحرارة </a:t>
            </a:r>
            <a:endParaRPr lang="ar-IQ" sz="2400" dirty="0" smtClean="0">
              <a:latin typeface="Times New Roman"/>
              <a:ea typeface="Times New Roman"/>
              <a:cs typeface="+mj-cs"/>
            </a:endParaRPr>
          </a:p>
          <a:p>
            <a:pPr marR="0" algn="just" rtl="1">
              <a:lnSpc>
                <a:spcPct val="115000"/>
              </a:lnSpc>
              <a:spcBef>
                <a:spcPts val="0"/>
              </a:spcBef>
              <a:spcAft>
                <a:spcPts val="0"/>
              </a:spcAft>
              <a:buFontTx/>
              <a:buChar char="-"/>
            </a:pPr>
            <a:r>
              <a:rPr lang="ar-IQ" sz="2400" dirty="0" smtClean="0">
                <a:latin typeface="Times New Roman"/>
                <a:ea typeface="Times New Roman"/>
                <a:cs typeface="+mj-cs"/>
              </a:rPr>
              <a:t>و </a:t>
            </a:r>
            <a:r>
              <a:rPr lang="ar-IQ" sz="2400" dirty="0">
                <a:latin typeface="Times New Roman"/>
                <a:ea typeface="Times New Roman"/>
                <a:cs typeface="+mj-cs"/>
              </a:rPr>
              <a:t>تتباعد الفترات بعد انخفاض درجات الحرارة مع ملاحظة عدم تعطيش النباتات لان ذلك يؤدي الى تكون الطعم المر ( اللاذع ) في الجذور </a:t>
            </a:r>
            <a:r>
              <a:rPr lang="ar-IQ" sz="2400" dirty="0" smtClean="0">
                <a:latin typeface="Times New Roman"/>
                <a:ea typeface="Times New Roman"/>
                <a:cs typeface="+mj-cs"/>
              </a:rPr>
              <a:t>............... يتبع</a:t>
            </a:r>
            <a:endParaRPr lang="en-US" sz="2400" dirty="0">
              <a:latin typeface="Times New Roman"/>
              <a:ea typeface="Times New Roman"/>
              <a:cs typeface="+mj-cs"/>
            </a:endParaRPr>
          </a:p>
          <a:p>
            <a:pPr algn="just"/>
            <a:endParaRPr lang="en-US" sz="2400" dirty="0">
              <a:cs typeface="+mj-cs"/>
            </a:endParaRPr>
          </a:p>
        </p:txBody>
      </p:sp>
    </p:spTree>
    <p:extLst>
      <p:ext uri="{BB962C8B-B14F-4D97-AF65-F5344CB8AC3E}">
        <p14:creationId xmlns:p14="http://schemas.microsoft.com/office/powerpoint/2010/main" val="2440780367"/>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Times New Roman"/>
              </a:rPr>
              <a:t>النضج وجمع المحصول والتسويق</a:t>
            </a:r>
            <a:endParaRPr lang="en-US" sz="2400" dirty="0">
              <a:solidFill>
                <a:srgbClr val="C00000"/>
              </a:solidFill>
              <a:latin typeface="Times New Roman"/>
              <a:ea typeface="Times New Roman"/>
            </a:endParaRP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تصل </a:t>
            </a:r>
            <a:r>
              <a:rPr lang="ar-IQ" sz="2400" dirty="0">
                <a:latin typeface="Times New Roman"/>
                <a:ea typeface="Times New Roman"/>
                <a:cs typeface="Times New Roman"/>
              </a:rPr>
              <a:t>الجذور الى الحجم المناسب بعد حوالي 50 – 60 يوما″ من الزراعة للاصناف المحلية أما الاصناف الاجنبية فتحتاج الى 40 – 50 يوما</a:t>
            </a:r>
            <a:r>
              <a:rPr lang="ar-IQ" sz="2400" dirty="0" smtClean="0">
                <a:latin typeface="Times New Roman"/>
                <a:ea typeface="Times New Roman"/>
                <a:cs typeface="Times New Roman"/>
              </a:rPr>
              <a:t>″.</a:t>
            </a: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ويجب ان تحصد بمجرد النضج لان تأخر الحصاد يؤدي الى كبر حجمها  وتجوفها وتفقد قيمتها </a:t>
            </a:r>
            <a:r>
              <a:rPr lang="ar-IQ" sz="2400" dirty="0" smtClean="0">
                <a:latin typeface="Times New Roman"/>
                <a:ea typeface="Times New Roman"/>
                <a:cs typeface="Times New Roman"/>
              </a:rPr>
              <a:t>التسويقية. </a:t>
            </a: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تقلع </a:t>
            </a:r>
            <a:r>
              <a:rPr lang="ar-IQ" sz="2400" dirty="0">
                <a:latin typeface="Times New Roman"/>
                <a:ea typeface="Times New Roman"/>
                <a:cs typeface="Times New Roman"/>
              </a:rPr>
              <a:t>النباتات باليد او باستعمال الفأس ثم تقطع الاوراق مباشرة في الحقل وتغسل </a:t>
            </a:r>
            <a:r>
              <a:rPr lang="ar-IQ" sz="2400" dirty="0" smtClean="0">
                <a:latin typeface="Times New Roman"/>
                <a:ea typeface="Times New Roman"/>
                <a:cs typeface="Times New Roman"/>
              </a:rPr>
              <a:t>الجذوروترسل </a:t>
            </a:r>
            <a:r>
              <a:rPr lang="ar-IQ" sz="2400" dirty="0">
                <a:latin typeface="Times New Roman"/>
                <a:ea typeface="Times New Roman"/>
                <a:cs typeface="Times New Roman"/>
              </a:rPr>
              <a:t>الى الاسواق</a:t>
            </a:r>
            <a:r>
              <a:rPr lang="ar-IQ" sz="2400" dirty="0" smtClean="0">
                <a:latin typeface="Times New Roman"/>
                <a:ea typeface="Times New Roman"/>
                <a:cs typeface="Times New Roman"/>
              </a:rPr>
              <a:t>.</a:t>
            </a: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يعطي الدونم من 1,5 – 2 طن اذا كانت الزراعة في الموعد الملائم </a:t>
            </a:r>
            <a:endParaRPr lang="ar-IQ" sz="2400" dirty="0" smtClean="0">
              <a:latin typeface="Times New Roman"/>
              <a:ea typeface="Times New Roman"/>
              <a:cs typeface="Times New Roman"/>
            </a:endParaRP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وحوالي </a:t>
            </a:r>
            <a:r>
              <a:rPr lang="ar-IQ" sz="2400" dirty="0">
                <a:latin typeface="Times New Roman"/>
                <a:ea typeface="Times New Roman"/>
                <a:cs typeface="Times New Roman"/>
              </a:rPr>
              <a:t>0,75 – 1 طن عند الزراعة في المواعيد المتأخرة.</a:t>
            </a:r>
            <a:endParaRPr lang="en-US" sz="2400" dirty="0">
              <a:latin typeface="Times New Roman"/>
              <a:ea typeface="Times New Roman"/>
            </a:endParaRPr>
          </a:p>
          <a:p>
            <a:pPr algn="just"/>
            <a:endParaRPr lang="en-US" sz="2400" dirty="0"/>
          </a:p>
        </p:txBody>
      </p:sp>
    </p:spTree>
    <p:extLst>
      <p:ext uri="{BB962C8B-B14F-4D97-AF65-F5344CB8AC3E}">
        <p14:creationId xmlns:p14="http://schemas.microsoft.com/office/powerpoint/2010/main" val="12098017"/>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normAutofit lnSpcReduction="10000"/>
          </a:bodyPr>
          <a:lstStyle/>
          <a:p>
            <a:pPr marL="0" lvl="0" indent="0" algn="ctr" rtl="1">
              <a:lnSpc>
                <a:spcPct val="115000"/>
              </a:lnSpc>
              <a:spcBef>
                <a:spcPts val="0"/>
              </a:spcBef>
              <a:buNone/>
            </a:pPr>
            <a:r>
              <a:rPr lang="ar-IQ" sz="2800" b="1" dirty="0">
                <a:solidFill>
                  <a:srgbClr val="FF0000"/>
                </a:solidFill>
                <a:latin typeface="Times New Roman"/>
                <a:ea typeface="Times New Roman"/>
                <a:cs typeface="Times New Roman"/>
              </a:rPr>
              <a:t>الكلـــــم </a:t>
            </a:r>
            <a:r>
              <a:rPr lang="en-US" sz="2800" b="1" dirty="0">
                <a:solidFill>
                  <a:srgbClr val="FF0000"/>
                </a:solidFill>
                <a:latin typeface="Times New Roman"/>
                <a:ea typeface="Times New Roman"/>
                <a:cs typeface="Times New Roman"/>
              </a:rPr>
              <a:t>Kohlrabi</a:t>
            </a:r>
            <a:endParaRPr lang="en-US" sz="2800" dirty="0">
              <a:solidFill>
                <a:srgbClr val="FF0000"/>
              </a:solidFill>
              <a:latin typeface="Times New Roman"/>
              <a:ea typeface="Times New Roman"/>
            </a:endParaRPr>
          </a:p>
          <a:p>
            <a:pPr marL="0" marR="0" indent="0" algn="ctr" rtl="1">
              <a:lnSpc>
                <a:spcPct val="115000"/>
              </a:lnSpc>
              <a:spcBef>
                <a:spcPts val="0"/>
              </a:spcBef>
              <a:spcAft>
                <a:spcPts val="0"/>
              </a:spcAft>
              <a:buNone/>
            </a:pPr>
            <a:r>
              <a:rPr lang="en-US" sz="2400" b="1" i="1" dirty="0">
                <a:solidFill>
                  <a:srgbClr val="FF0000"/>
                </a:solidFill>
                <a:latin typeface="Times New Roman"/>
                <a:ea typeface="Times New Roman"/>
                <a:cs typeface="Times New Roman"/>
              </a:rPr>
              <a:t>Brassica  </a:t>
            </a:r>
            <a:r>
              <a:rPr lang="en-US" sz="2400" b="1" i="1" dirty="0" err="1">
                <a:solidFill>
                  <a:srgbClr val="FF0000"/>
                </a:solidFill>
                <a:latin typeface="Times New Roman"/>
                <a:ea typeface="Times New Roman"/>
                <a:cs typeface="Times New Roman"/>
              </a:rPr>
              <a:t>caulorapa</a:t>
            </a:r>
            <a:endParaRPr lang="en-US" sz="2400" dirty="0">
              <a:solidFill>
                <a:srgbClr val="FF0000"/>
              </a:solidFill>
              <a:latin typeface="Times New Roman"/>
              <a:ea typeface="Times New Roman"/>
            </a:endParaRPr>
          </a:p>
          <a:p>
            <a:pPr marL="0" indent="0" algn="just" rtl="1">
              <a:buNone/>
            </a:pPr>
            <a:endParaRPr lang="ar-IQ" sz="2400" dirty="0" smtClean="0">
              <a:ea typeface="Times New Roman"/>
              <a:cs typeface="Times New Roman"/>
            </a:endParaRPr>
          </a:p>
          <a:p>
            <a:pPr algn="just" rtl="1">
              <a:lnSpc>
                <a:spcPct val="150000"/>
              </a:lnSpc>
              <a:buFontTx/>
              <a:buChar char="-"/>
            </a:pPr>
            <a:r>
              <a:rPr lang="ar-IQ" sz="2400" dirty="0" smtClean="0">
                <a:ea typeface="Times New Roman"/>
                <a:cs typeface="Times New Roman"/>
              </a:rPr>
              <a:t>الكلم </a:t>
            </a:r>
            <a:r>
              <a:rPr lang="ar-IQ" sz="2400" dirty="0">
                <a:ea typeface="Times New Roman"/>
                <a:cs typeface="Times New Roman"/>
              </a:rPr>
              <a:t>من المحاصيل الشتوية التي تزرع في بعض مناطق العراق وغير منتشر  كمحصول رئيسي. </a:t>
            </a:r>
            <a:endParaRPr lang="ar-IQ" sz="2400" dirty="0" smtClean="0">
              <a:ea typeface="Times New Roman"/>
              <a:cs typeface="Times New Roman"/>
            </a:endParaRPr>
          </a:p>
          <a:p>
            <a:pPr algn="just" rtl="1">
              <a:lnSpc>
                <a:spcPct val="150000"/>
              </a:lnSpc>
              <a:buFontTx/>
              <a:buChar char="-"/>
            </a:pPr>
            <a:r>
              <a:rPr lang="ar-IQ" sz="2400" dirty="0" smtClean="0">
                <a:ea typeface="Times New Roman"/>
                <a:cs typeface="Times New Roman"/>
              </a:rPr>
              <a:t>يزرع </a:t>
            </a:r>
            <a:r>
              <a:rPr lang="ar-IQ" sz="2400" dirty="0">
                <a:ea typeface="Times New Roman"/>
                <a:cs typeface="Times New Roman"/>
              </a:rPr>
              <a:t>بصورة رئيسه في بغداد وكربلاء </a:t>
            </a:r>
            <a:r>
              <a:rPr lang="ar-IQ" sz="2400" dirty="0" smtClean="0">
                <a:ea typeface="Times New Roman"/>
                <a:cs typeface="Times New Roman"/>
              </a:rPr>
              <a:t>والحلة </a:t>
            </a:r>
            <a:r>
              <a:rPr lang="ar-IQ" sz="2400" dirty="0">
                <a:ea typeface="Times New Roman"/>
                <a:cs typeface="Times New Roman"/>
              </a:rPr>
              <a:t>ويزرع بشكل اساسي من اجل الساق </a:t>
            </a:r>
            <a:r>
              <a:rPr lang="ar-IQ" sz="2400" dirty="0" smtClean="0">
                <a:ea typeface="Times New Roman"/>
                <a:cs typeface="Times New Roman"/>
              </a:rPr>
              <a:t>المتضخمة </a:t>
            </a:r>
            <a:r>
              <a:rPr lang="ar-IQ" sz="2400" dirty="0">
                <a:ea typeface="Times New Roman"/>
                <a:cs typeface="Times New Roman"/>
              </a:rPr>
              <a:t>التي تشبه الشلغم لكنها تنمو فوق سطح </a:t>
            </a:r>
            <a:r>
              <a:rPr lang="ar-IQ" sz="2400" dirty="0" smtClean="0">
                <a:ea typeface="Times New Roman"/>
                <a:cs typeface="Times New Roman"/>
              </a:rPr>
              <a:t>التربة</a:t>
            </a:r>
          </a:p>
          <a:p>
            <a:pPr algn="just" rtl="1">
              <a:lnSpc>
                <a:spcPct val="150000"/>
              </a:lnSpc>
              <a:buFontTx/>
              <a:buChar char="-"/>
            </a:pPr>
            <a:r>
              <a:rPr lang="ar-IQ" sz="2400" dirty="0" smtClean="0">
                <a:ea typeface="Times New Roman"/>
                <a:cs typeface="Times New Roman"/>
              </a:rPr>
              <a:t> </a:t>
            </a:r>
            <a:r>
              <a:rPr lang="ar-IQ" sz="2400" dirty="0">
                <a:ea typeface="Times New Roman"/>
                <a:cs typeface="Times New Roman"/>
              </a:rPr>
              <a:t>يؤكل مطبوخ ويستعمل مع </a:t>
            </a:r>
            <a:r>
              <a:rPr lang="ar-IQ" sz="2400" dirty="0" smtClean="0">
                <a:ea typeface="Times New Roman"/>
                <a:cs typeface="Times New Roman"/>
              </a:rPr>
              <a:t>السلطة </a:t>
            </a:r>
            <a:r>
              <a:rPr lang="ar-IQ" sz="2400" dirty="0">
                <a:ea typeface="Times New Roman"/>
                <a:cs typeface="Times New Roman"/>
              </a:rPr>
              <a:t>وله طعم يشبه طعم </a:t>
            </a:r>
            <a:r>
              <a:rPr lang="ar-IQ" sz="2400" dirty="0" smtClean="0">
                <a:ea typeface="Times New Roman"/>
                <a:cs typeface="Times New Roman"/>
              </a:rPr>
              <a:t>اللهانة </a:t>
            </a:r>
            <a:r>
              <a:rPr lang="ar-IQ" sz="2400" dirty="0">
                <a:ea typeface="Times New Roman"/>
                <a:cs typeface="Times New Roman"/>
              </a:rPr>
              <a:t>والشلغم . </a:t>
            </a:r>
            <a:endParaRPr lang="ar-IQ" sz="2400" dirty="0" smtClean="0">
              <a:ea typeface="Times New Roman"/>
              <a:cs typeface="Times New Roman"/>
            </a:endParaRPr>
          </a:p>
          <a:p>
            <a:pPr algn="just" rtl="1">
              <a:lnSpc>
                <a:spcPct val="150000"/>
              </a:lnSpc>
              <a:buFontTx/>
              <a:buChar char="-"/>
            </a:pPr>
            <a:r>
              <a:rPr lang="ar-IQ" sz="2400" dirty="0" smtClean="0">
                <a:ea typeface="Times New Roman"/>
                <a:cs typeface="Times New Roman"/>
              </a:rPr>
              <a:t>يعتقد </a:t>
            </a:r>
            <a:r>
              <a:rPr lang="ar-IQ" sz="2400" dirty="0">
                <a:ea typeface="Times New Roman"/>
                <a:cs typeface="Times New Roman"/>
              </a:rPr>
              <a:t>ان موطنه الاصلي هو شمال اوربا, يحتوي على </a:t>
            </a:r>
            <a:r>
              <a:rPr lang="ar-IQ" sz="2400" dirty="0" smtClean="0">
                <a:ea typeface="Times New Roman"/>
                <a:cs typeface="Times New Roman"/>
              </a:rPr>
              <a:t>نسبة عالية </a:t>
            </a:r>
            <a:r>
              <a:rPr lang="ar-IQ" sz="2400" dirty="0">
                <a:ea typeface="Times New Roman"/>
                <a:cs typeface="Times New Roman"/>
              </a:rPr>
              <a:t>من الكربوهيدرات التي تصل الى 6.7 %  وعلى 2% بروتين ويحتوي على عنصري الكالسيوم والفسفور. </a:t>
            </a:r>
            <a:endParaRPr lang="en-US" sz="2400" dirty="0"/>
          </a:p>
        </p:txBody>
      </p:sp>
    </p:spTree>
    <p:extLst>
      <p:ext uri="{BB962C8B-B14F-4D97-AF65-F5344CB8AC3E}">
        <p14:creationId xmlns:p14="http://schemas.microsoft.com/office/powerpoint/2010/main" val="8907390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248400"/>
          </a:xfrm>
        </p:spPr>
        <p:txBody>
          <a:bodyPr>
            <a:normAutofit/>
          </a:bodyPr>
          <a:lstStyle/>
          <a:p>
            <a:pPr lvl="0" algn="just" rtl="1">
              <a:lnSpc>
                <a:spcPct val="115000"/>
              </a:lnSpc>
              <a:spcBef>
                <a:spcPts val="0"/>
              </a:spcBef>
              <a:buFont typeface="Wingdings" panose="05000000000000000000" pitchFamily="2" charset="2"/>
              <a:buChar char="q"/>
            </a:pPr>
            <a:r>
              <a:rPr lang="ar-IQ" sz="2800" b="1" dirty="0">
                <a:solidFill>
                  <a:srgbClr val="FF0000"/>
                </a:solidFill>
                <a:latin typeface="Times New Roman"/>
                <a:ea typeface="Times New Roman"/>
                <a:cs typeface="+mj-cs"/>
              </a:rPr>
              <a:t>القرنابيط   </a:t>
            </a:r>
            <a:r>
              <a:rPr lang="en-US" sz="2800" b="1" dirty="0">
                <a:solidFill>
                  <a:srgbClr val="FF0000"/>
                </a:solidFill>
                <a:latin typeface="Times New Roman"/>
                <a:ea typeface="Times New Roman"/>
                <a:cs typeface="+mj-cs"/>
              </a:rPr>
              <a:t>Cauliflower</a:t>
            </a:r>
            <a:endParaRPr lang="en-US" sz="2800" dirty="0">
              <a:solidFill>
                <a:srgbClr val="FF0000"/>
              </a:solidFill>
              <a:latin typeface="Times New Roman"/>
              <a:ea typeface="Times New Roman"/>
              <a:cs typeface="+mj-cs"/>
            </a:endParaRPr>
          </a:p>
          <a:p>
            <a:pPr marL="0" marR="0" indent="0" algn="just" rtl="1">
              <a:lnSpc>
                <a:spcPct val="115000"/>
              </a:lnSpc>
              <a:spcBef>
                <a:spcPts val="0"/>
              </a:spcBef>
              <a:spcAft>
                <a:spcPts val="0"/>
              </a:spcAft>
              <a:buNone/>
            </a:pPr>
            <a:r>
              <a:rPr lang="en-US" sz="2400" b="1" i="1" dirty="0">
                <a:solidFill>
                  <a:srgbClr val="FF0000"/>
                </a:solidFill>
                <a:latin typeface="Times New Roman"/>
                <a:ea typeface="Times New Roman"/>
                <a:cs typeface="+mj-cs"/>
              </a:rPr>
              <a:t>Brassica </a:t>
            </a:r>
            <a:r>
              <a:rPr lang="en-US" sz="2400" b="1" i="1" dirty="0" err="1">
                <a:solidFill>
                  <a:srgbClr val="FF0000"/>
                </a:solidFill>
                <a:latin typeface="Times New Roman"/>
                <a:ea typeface="Times New Roman"/>
                <a:cs typeface="+mj-cs"/>
              </a:rPr>
              <a:t>oleracea</a:t>
            </a:r>
            <a:r>
              <a:rPr lang="en-US" sz="2400" b="1" dirty="0">
                <a:solidFill>
                  <a:srgbClr val="FF0000"/>
                </a:solidFill>
                <a:latin typeface="Times New Roman"/>
                <a:ea typeface="Times New Roman"/>
                <a:cs typeface="+mj-cs"/>
              </a:rPr>
              <a:t> var. </a:t>
            </a:r>
            <a:r>
              <a:rPr lang="en-US" sz="2400" b="1" dirty="0" smtClean="0">
                <a:solidFill>
                  <a:srgbClr val="FF0000"/>
                </a:solidFill>
                <a:latin typeface="Times New Roman"/>
                <a:ea typeface="Times New Roman"/>
                <a:cs typeface="+mj-cs"/>
              </a:rPr>
              <a:t>botrytis</a:t>
            </a:r>
            <a:endParaRPr lang="en-US" sz="2400" dirty="0">
              <a:solidFill>
                <a:srgbClr val="FF0000"/>
              </a:solidFill>
              <a:latin typeface="Times New Roman"/>
              <a:ea typeface="Times New Roman"/>
              <a:cs typeface="+mj-cs"/>
            </a:endParaRPr>
          </a:p>
          <a:p>
            <a:pPr algn="just" rtl="1">
              <a:lnSpc>
                <a:spcPct val="150000"/>
              </a:lnSpc>
              <a:buFontTx/>
              <a:buChar char="-"/>
            </a:pPr>
            <a:r>
              <a:rPr lang="ar-IQ" sz="2400" dirty="0" smtClean="0">
                <a:ea typeface="Times New Roman"/>
                <a:cs typeface="+mj-cs"/>
              </a:rPr>
              <a:t>القرنابيط من </a:t>
            </a:r>
            <a:r>
              <a:rPr lang="ar-IQ" sz="2400" dirty="0">
                <a:ea typeface="Times New Roman"/>
                <a:cs typeface="+mj-cs"/>
              </a:rPr>
              <a:t>المحاصيل الشتوية المهمة يزرع من اجل اقراصه الزهرية  </a:t>
            </a:r>
            <a:r>
              <a:rPr lang="en-US" sz="2400" dirty="0">
                <a:solidFill>
                  <a:schemeClr val="accent1">
                    <a:lumMod val="75000"/>
                  </a:schemeClr>
                </a:solidFill>
                <a:latin typeface="Times New Roman"/>
                <a:ea typeface="Times New Roman"/>
                <a:cs typeface="+mj-cs"/>
              </a:rPr>
              <a:t>Curd</a:t>
            </a:r>
            <a:r>
              <a:rPr lang="ar-IQ" sz="2400" dirty="0">
                <a:solidFill>
                  <a:schemeClr val="accent1">
                    <a:lumMod val="75000"/>
                  </a:schemeClr>
                </a:solidFill>
                <a:latin typeface="Times New Roman"/>
                <a:ea typeface="Times New Roman"/>
                <a:cs typeface="+mj-cs"/>
              </a:rPr>
              <a:t> </a:t>
            </a:r>
            <a:r>
              <a:rPr lang="ar-IQ" sz="2400" dirty="0">
                <a:latin typeface="Times New Roman"/>
                <a:ea typeface="Times New Roman"/>
                <a:cs typeface="+mj-cs"/>
              </a:rPr>
              <a:t>التي تتكون من البراعم الزهرية قبل تفتحها مع الحوامل الزهرية وهي عبارة عن اجزاء زهرية قصيرة محاطة بالاوراق ومحمولة على اعناق لحمية ضخمة لذلك يراعى ان يكون حجم القرص الزهري وشكله مرغوب ومتماسك وكثرة البراعم الزهرية به وخلوه من الزغب </a:t>
            </a:r>
            <a:r>
              <a:rPr lang="ar-IQ" sz="2400" dirty="0" smtClean="0">
                <a:latin typeface="Times New Roman"/>
                <a:ea typeface="Times New Roman"/>
                <a:cs typeface="+mj-cs"/>
              </a:rPr>
              <a:t>والاوراق الداخلية، </a:t>
            </a:r>
            <a:r>
              <a:rPr lang="ar-IQ" sz="2400" dirty="0">
                <a:latin typeface="Times New Roman"/>
                <a:ea typeface="Times New Roman"/>
                <a:cs typeface="+mj-cs"/>
              </a:rPr>
              <a:t>وان يكون لونه ابيض الى ابيض مصفر مع استبعاد الاقراص الملونة باللون البني الذي يحدث نتيجة لنقص عنصر البورون في التربة</a:t>
            </a:r>
            <a:r>
              <a:rPr lang="ar-IQ" sz="2400" dirty="0" smtClean="0">
                <a:latin typeface="Times New Roman"/>
                <a:ea typeface="Times New Roman"/>
                <a:cs typeface="+mj-cs"/>
              </a:rPr>
              <a:t>.</a:t>
            </a:r>
          </a:p>
        </p:txBody>
      </p:sp>
    </p:spTree>
    <p:extLst>
      <p:ext uri="{BB962C8B-B14F-4D97-AF65-F5344CB8AC3E}">
        <p14:creationId xmlns:p14="http://schemas.microsoft.com/office/powerpoint/2010/main" val="578417159"/>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943600"/>
          </a:xfrm>
        </p:spPr>
        <p:txBody>
          <a:bodyPr>
            <a:normAutofit lnSpcReduction="10000"/>
          </a:bodyPr>
          <a:lstStyle/>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يتحمل </a:t>
            </a:r>
            <a:r>
              <a:rPr lang="ar-IQ" sz="2400" dirty="0">
                <a:latin typeface="Times New Roman"/>
                <a:ea typeface="Times New Roman"/>
                <a:cs typeface="Times New Roman"/>
              </a:rPr>
              <a:t>الكلم جميع الظروف المناخية ولكن </a:t>
            </a:r>
            <a:r>
              <a:rPr lang="ar-IQ" sz="2400" dirty="0" smtClean="0">
                <a:latin typeface="Times New Roman"/>
                <a:ea typeface="Times New Roman"/>
                <a:cs typeface="Times New Roman"/>
              </a:rPr>
              <a:t>بصورة عامة </a:t>
            </a:r>
            <a:r>
              <a:rPr lang="ar-IQ" sz="2400" dirty="0">
                <a:latin typeface="Times New Roman"/>
                <a:ea typeface="Times New Roman"/>
                <a:cs typeface="Times New Roman"/>
              </a:rPr>
              <a:t>يمكن ان يعطي محصوله في اوقات </a:t>
            </a:r>
            <a:r>
              <a:rPr lang="ar-IQ" sz="2400" dirty="0" smtClean="0">
                <a:latin typeface="Times New Roman"/>
                <a:ea typeface="Times New Roman"/>
                <a:cs typeface="Times New Roman"/>
              </a:rPr>
              <a:t>مبكرة </a:t>
            </a:r>
            <a:r>
              <a:rPr lang="ar-IQ" sz="2400" dirty="0">
                <a:latin typeface="Times New Roman"/>
                <a:ea typeface="Times New Roman"/>
                <a:cs typeface="Times New Roman"/>
              </a:rPr>
              <a:t>او </a:t>
            </a:r>
            <a:r>
              <a:rPr lang="ar-IQ" sz="2400" dirty="0" smtClean="0">
                <a:latin typeface="Times New Roman"/>
                <a:ea typeface="Times New Roman"/>
                <a:cs typeface="Times New Roman"/>
              </a:rPr>
              <a:t>متأخرة </a:t>
            </a:r>
            <a:r>
              <a:rPr lang="ar-IQ" sz="2400" dirty="0">
                <a:latin typeface="Times New Roman"/>
                <a:ea typeface="Times New Roman"/>
                <a:cs typeface="Times New Roman"/>
              </a:rPr>
              <a:t>نسبيا″ وهو اكثر تحملا″ لهذه الاجواء من نبات </a:t>
            </a:r>
            <a:r>
              <a:rPr lang="ar-IQ" sz="2400" dirty="0" smtClean="0">
                <a:latin typeface="Times New Roman"/>
                <a:ea typeface="Times New Roman"/>
                <a:cs typeface="Times New Roman"/>
              </a:rPr>
              <a:t>الشلغم.</a:t>
            </a: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كما </a:t>
            </a:r>
            <a:r>
              <a:rPr lang="ar-IQ" sz="2400" dirty="0">
                <a:latin typeface="Times New Roman"/>
                <a:ea typeface="Times New Roman"/>
                <a:cs typeface="Times New Roman"/>
              </a:rPr>
              <a:t>انه قريب من اللهانه والقرنابيط في احتياجانه </a:t>
            </a:r>
            <a:r>
              <a:rPr lang="ar-IQ" sz="2400" dirty="0" smtClean="0">
                <a:latin typeface="Times New Roman"/>
                <a:ea typeface="Times New Roman"/>
                <a:cs typeface="Times New Roman"/>
              </a:rPr>
              <a:t>السمادية </a:t>
            </a: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وتعد </a:t>
            </a:r>
            <a:r>
              <a:rPr lang="ar-IQ" sz="2400" dirty="0">
                <a:latin typeface="Times New Roman"/>
                <a:ea typeface="Times New Roman"/>
                <a:cs typeface="Times New Roman"/>
              </a:rPr>
              <a:t>التربة المزيجية الغنية بالمواد العضوية ملائمه لهذا النبات </a:t>
            </a:r>
            <a:r>
              <a:rPr lang="ar-IQ" sz="2400" dirty="0" smtClean="0">
                <a:latin typeface="Times New Roman"/>
                <a:ea typeface="Times New Roman"/>
                <a:cs typeface="Times New Roman"/>
              </a:rPr>
              <a:t>ويضاف </a:t>
            </a:r>
            <a:r>
              <a:rPr lang="ar-IQ" sz="2400" dirty="0">
                <a:latin typeface="Times New Roman"/>
                <a:ea typeface="Times New Roman"/>
                <a:cs typeface="Times New Roman"/>
              </a:rPr>
              <a:t>السماد الحيواني مع </a:t>
            </a:r>
            <a:r>
              <a:rPr lang="ar-IQ" sz="2400" dirty="0" smtClean="0">
                <a:latin typeface="Times New Roman"/>
                <a:ea typeface="Times New Roman"/>
                <a:cs typeface="Times New Roman"/>
              </a:rPr>
              <a:t>الحراثة. </a:t>
            </a: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يزرع </a:t>
            </a:r>
            <a:r>
              <a:rPr lang="ar-IQ" sz="2400" dirty="0">
                <a:latin typeface="Times New Roman"/>
                <a:ea typeface="Times New Roman"/>
                <a:cs typeface="Times New Roman"/>
              </a:rPr>
              <a:t>في شهر آب وايلول ويحتاج الى 45 يوما″ لتجهيز الشتلات التي تشتل في الحقل المستديم على مروز وتزرع على </a:t>
            </a:r>
            <a:r>
              <a:rPr lang="ar-IQ" sz="2400" dirty="0" smtClean="0">
                <a:latin typeface="Times New Roman"/>
                <a:ea typeface="Times New Roman"/>
                <a:cs typeface="Times New Roman"/>
              </a:rPr>
              <a:t>الجهة الجنوبية </a:t>
            </a:r>
            <a:r>
              <a:rPr lang="ar-IQ" sz="2400" dirty="0">
                <a:latin typeface="Times New Roman"/>
                <a:ea typeface="Times New Roman"/>
                <a:cs typeface="Times New Roman"/>
              </a:rPr>
              <a:t>من المرز وبمسافة 20 سم بين نبات وآخر ويحتاج الدونم الى حوالي 600 غم من البذور . </a:t>
            </a:r>
            <a:endParaRPr lang="ar-IQ" sz="2400" dirty="0" smtClean="0">
              <a:latin typeface="Times New Roman"/>
              <a:ea typeface="Times New Roman"/>
              <a:cs typeface="Times New Roman"/>
            </a:endParaRP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عمليات الخدمة </a:t>
            </a:r>
            <a:r>
              <a:rPr lang="ar-IQ" sz="2400" dirty="0">
                <a:latin typeface="Times New Roman"/>
                <a:ea typeface="Times New Roman"/>
                <a:cs typeface="Times New Roman"/>
              </a:rPr>
              <a:t>والتعشيب والسقي : مشابه لما في القرنابيط . </a:t>
            </a:r>
            <a:endParaRPr lang="ar-IQ" sz="2400" dirty="0" smtClean="0">
              <a:latin typeface="Times New Roman"/>
              <a:ea typeface="Times New Roman"/>
              <a:cs typeface="Times New Roman"/>
            </a:endParaRP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ينضج </a:t>
            </a:r>
            <a:r>
              <a:rPr lang="ar-IQ" sz="2400" dirty="0">
                <a:latin typeface="Times New Roman"/>
                <a:ea typeface="Times New Roman"/>
                <a:cs typeface="Times New Roman"/>
              </a:rPr>
              <a:t>النبات بعد ان تصبح السيقان بالحجم المناسب الذي هو 5 – 7 سم قطرا″ وقبل ان تتصلب وتتخشب وتتليف</a:t>
            </a:r>
            <a:r>
              <a:rPr lang="ar-IQ" sz="2400" dirty="0" smtClean="0">
                <a:latin typeface="Times New Roman"/>
                <a:ea typeface="Times New Roman"/>
                <a:cs typeface="Times New Roman"/>
              </a:rPr>
              <a:t>,</a:t>
            </a:r>
          </a:p>
          <a:p>
            <a:pPr marR="0" algn="just" rtl="1">
              <a:lnSpc>
                <a:spcPct val="115000"/>
              </a:lnSpc>
              <a:spcBef>
                <a:spcPts val="0"/>
              </a:spcBef>
              <a:spcAft>
                <a:spcPts val="0"/>
              </a:spcAft>
              <a:buFontTx/>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بعد ذلك تقلع وتقطع الاوراق العالقه بها وجزء الجذر الوتدي وتغسل جيدا وترسل الى </a:t>
            </a:r>
            <a:r>
              <a:rPr lang="ar-IQ" sz="2400" dirty="0" smtClean="0">
                <a:latin typeface="Times New Roman"/>
                <a:ea typeface="Times New Roman"/>
                <a:cs typeface="Times New Roman"/>
              </a:rPr>
              <a:t>الاسواق........................  يتبع</a:t>
            </a:r>
            <a:endParaRPr lang="en-US" sz="2400" dirty="0">
              <a:latin typeface="Times New Roman"/>
              <a:ea typeface="Times New Roman"/>
            </a:endParaRPr>
          </a:p>
          <a:p>
            <a:pPr algn="r"/>
            <a:endParaRPr lang="en-US" sz="2400" dirty="0"/>
          </a:p>
        </p:txBody>
      </p:sp>
    </p:spTree>
    <p:extLst>
      <p:ext uri="{BB962C8B-B14F-4D97-AF65-F5344CB8AC3E}">
        <p14:creationId xmlns:p14="http://schemas.microsoft.com/office/powerpoint/2010/main" val="3246404362"/>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0" lvl="0" indent="0" algn="ctr" rtl="1">
              <a:lnSpc>
                <a:spcPct val="115000"/>
              </a:lnSpc>
              <a:spcBef>
                <a:spcPts val="0"/>
              </a:spcBef>
              <a:spcAft>
                <a:spcPts val="1000"/>
              </a:spcAft>
              <a:buNone/>
            </a:pPr>
            <a:r>
              <a:rPr lang="ar-IQ" sz="2800" b="1" dirty="0">
                <a:solidFill>
                  <a:srgbClr val="FF0000"/>
                </a:solidFill>
                <a:latin typeface="Times New Roman"/>
                <a:ea typeface="Times New Roman"/>
                <a:cs typeface="Times New Roman"/>
              </a:rPr>
              <a:t>الرشاد   </a:t>
            </a:r>
            <a:r>
              <a:rPr lang="en-US" sz="2800" b="1" dirty="0">
                <a:solidFill>
                  <a:srgbClr val="FF0000"/>
                </a:solidFill>
                <a:latin typeface="Times New Roman"/>
                <a:ea typeface="Times New Roman"/>
                <a:cs typeface="Times New Roman"/>
              </a:rPr>
              <a:t>Cress or Garden Cress</a:t>
            </a:r>
            <a:endParaRPr lang="en-US" sz="2800" dirty="0">
              <a:solidFill>
                <a:srgbClr val="FF0000"/>
              </a:solidFill>
              <a:latin typeface="Times New Roman"/>
              <a:ea typeface="Times New Roman"/>
            </a:endParaRPr>
          </a:p>
          <a:p>
            <a:pPr marL="114300" marR="0" indent="0" algn="ctr" rtl="1">
              <a:lnSpc>
                <a:spcPct val="115000"/>
              </a:lnSpc>
              <a:spcBef>
                <a:spcPts val="0"/>
              </a:spcBef>
              <a:spcAft>
                <a:spcPts val="1000"/>
              </a:spcAft>
              <a:buNone/>
            </a:pPr>
            <a:r>
              <a:rPr lang="en-US" sz="2400" b="1" i="1" dirty="0" err="1">
                <a:solidFill>
                  <a:srgbClr val="FF0000"/>
                </a:solidFill>
                <a:latin typeface="Times New Roman"/>
                <a:ea typeface="Times New Roman"/>
                <a:cs typeface="Times New Roman"/>
              </a:rPr>
              <a:t>Lepidium</a:t>
            </a:r>
            <a:r>
              <a:rPr lang="en-US" sz="2400" b="1" i="1" dirty="0">
                <a:solidFill>
                  <a:srgbClr val="FF0000"/>
                </a:solidFill>
                <a:latin typeface="Times New Roman"/>
                <a:ea typeface="Times New Roman"/>
                <a:cs typeface="Times New Roman"/>
              </a:rPr>
              <a:t> </a:t>
            </a:r>
            <a:r>
              <a:rPr lang="en-US" sz="2400" b="1" i="1" dirty="0" err="1">
                <a:solidFill>
                  <a:srgbClr val="FF0000"/>
                </a:solidFill>
                <a:latin typeface="Times New Roman"/>
                <a:ea typeface="Times New Roman"/>
                <a:cs typeface="Times New Roman"/>
              </a:rPr>
              <a:t>sativum</a:t>
            </a:r>
            <a:r>
              <a:rPr lang="en-US" sz="2400" dirty="0">
                <a:solidFill>
                  <a:srgbClr val="FF0000"/>
                </a:solidFill>
                <a:latin typeface="Times New Roman"/>
                <a:ea typeface="Times New Roman"/>
                <a:cs typeface="Times New Roman"/>
              </a:rPr>
              <a:t> L.</a:t>
            </a:r>
            <a:endParaRPr lang="en-US" sz="2400" dirty="0">
              <a:solidFill>
                <a:srgbClr val="FF0000"/>
              </a:solidFill>
              <a:latin typeface="Times New Roman"/>
              <a:ea typeface="Times New Roman"/>
            </a:endParaRPr>
          </a:p>
          <a:p>
            <a:pPr marL="0" indent="0" algn="just" rtl="1">
              <a:buNone/>
            </a:pPr>
            <a:endParaRPr lang="ar-IQ" sz="2400" dirty="0" smtClean="0">
              <a:ea typeface="Times New Roman"/>
              <a:cs typeface="Times New Roman"/>
            </a:endParaRPr>
          </a:p>
          <a:p>
            <a:pPr algn="just" rtl="1">
              <a:buFontTx/>
              <a:buChar char="-"/>
            </a:pPr>
            <a:r>
              <a:rPr lang="ar-IQ" sz="2400" dirty="0" smtClean="0">
                <a:ea typeface="Times New Roman"/>
                <a:cs typeface="Times New Roman"/>
              </a:rPr>
              <a:t>الموطن </a:t>
            </a:r>
            <a:r>
              <a:rPr lang="ar-IQ" sz="2400" dirty="0">
                <a:ea typeface="Times New Roman"/>
                <a:cs typeface="Times New Roman"/>
              </a:rPr>
              <a:t>الاصلي للرشاد غرب آسيا. </a:t>
            </a:r>
            <a:endParaRPr lang="ar-IQ" sz="2400" dirty="0" smtClean="0">
              <a:ea typeface="Times New Roman"/>
              <a:cs typeface="Times New Roman"/>
            </a:endParaRPr>
          </a:p>
          <a:p>
            <a:pPr algn="just" rtl="1">
              <a:buFontTx/>
              <a:buChar char="-"/>
            </a:pPr>
            <a:r>
              <a:rPr lang="ar-IQ" sz="2400" dirty="0" smtClean="0">
                <a:ea typeface="Times New Roman"/>
                <a:cs typeface="Times New Roman"/>
              </a:rPr>
              <a:t>يزرع </a:t>
            </a:r>
            <a:r>
              <a:rPr lang="ar-IQ" sz="2400" dirty="0">
                <a:ea typeface="Times New Roman"/>
                <a:cs typeface="Times New Roman"/>
              </a:rPr>
              <a:t>النبات في مدى واسع من درجات </a:t>
            </a:r>
            <a:r>
              <a:rPr lang="ar-IQ" sz="2400" dirty="0" smtClean="0">
                <a:ea typeface="Times New Roman"/>
                <a:cs typeface="Times New Roman"/>
              </a:rPr>
              <a:t>الحرارة (في </a:t>
            </a:r>
            <a:r>
              <a:rPr lang="ar-IQ" sz="2400" dirty="0">
                <a:ea typeface="Times New Roman"/>
                <a:cs typeface="Times New Roman"/>
              </a:rPr>
              <a:t>الشتاء </a:t>
            </a:r>
            <a:r>
              <a:rPr lang="ar-IQ" sz="2400" dirty="0" smtClean="0">
                <a:ea typeface="Times New Roman"/>
                <a:cs typeface="Times New Roman"/>
              </a:rPr>
              <a:t>والربيع) </a:t>
            </a:r>
            <a:r>
              <a:rPr lang="ar-IQ" sz="2400" dirty="0">
                <a:ea typeface="Times New Roman"/>
                <a:cs typeface="Times New Roman"/>
              </a:rPr>
              <a:t>الا انه لايقاوم الصقيع </a:t>
            </a:r>
            <a:endParaRPr lang="ar-IQ" sz="2400" dirty="0" smtClean="0">
              <a:ea typeface="Times New Roman"/>
              <a:cs typeface="Times New Roman"/>
            </a:endParaRPr>
          </a:p>
          <a:p>
            <a:pPr algn="just" rtl="1">
              <a:buFontTx/>
              <a:buChar char="-"/>
            </a:pPr>
            <a:r>
              <a:rPr lang="ar-IQ" sz="2400" dirty="0" smtClean="0">
                <a:ea typeface="Times New Roman"/>
                <a:cs typeface="Times New Roman"/>
              </a:rPr>
              <a:t>ويؤدي </a:t>
            </a:r>
            <a:r>
              <a:rPr lang="ar-IQ" sz="2400" dirty="0">
                <a:ea typeface="Times New Roman"/>
                <a:cs typeface="Times New Roman"/>
              </a:rPr>
              <a:t>الجو الحار والنهار الطويل الى ازهار </a:t>
            </a:r>
            <a:r>
              <a:rPr lang="ar-IQ" sz="2400" dirty="0" smtClean="0">
                <a:ea typeface="Times New Roman"/>
                <a:cs typeface="Times New Roman"/>
              </a:rPr>
              <a:t>النباتات.</a:t>
            </a:r>
          </a:p>
          <a:p>
            <a:pPr algn="just" rtl="1">
              <a:buFontTx/>
              <a:buChar char="-"/>
            </a:pPr>
            <a:r>
              <a:rPr lang="ar-IQ" sz="2400" dirty="0" smtClean="0">
                <a:ea typeface="Times New Roman"/>
                <a:cs typeface="Times New Roman"/>
              </a:rPr>
              <a:t> </a:t>
            </a:r>
            <a:r>
              <a:rPr lang="ar-IQ" sz="2400" dirty="0">
                <a:ea typeface="Times New Roman"/>
                <a:cs typeface="Times New Roman"/>
              </a:rPr>
              <a:t>يزرع على مسافة 25 – 30 سم بين الخطوط في الواح او نثرا . </a:t>
            </a:r>
            <a:endParaRPr lang="ar-IQ" sz="2400" dirty="0" smtClean="0">
              <a:ea typeface="Times New Roman"/>
              <a:cs typeface="Times New Roman"/>
            </a:endParaRPr>
          </a:p>
          <a:p>
            <a:pPr algn="just" rtl="1">
              <a:buFontTx/>
              <a:buChar char="-"/>
            </a:pPr>
            <a:r>
              <a:rPr lang="ar-IQ" sz="2400" dirty="0" smtClean="0">
                <a:ea typeface="Times New Roman"/>
                <a:cs typeface="Times New Roman"/>
              </a:rPr>
              <a:t>موعد الزراعة </a:t>
            </a:r>
            <a:r>
              <a:rPr lang="ar-IQ" sz="2400" dirty="0">
                <a:ea typeface="Times New Roman"/>
                <a:cs typeface="Times New Roman"/>
              </a:rPr>
              <a:t>في شهر آب ويستمر حتى الربيع. </a:t>
            </a:r>
            <a:endParaRPr lang="ar-IQ" sz="2400" dirty="0" smtClean="0">
              <a:ea typeface="Times New Roman"/>
              <a:cs typeface="Times New Roman"/>
            </a:endParaRPr>
          </a:p>
          <a:p>
            <a:pPr algn="just" rtl="1">
              <a:buFontTx/>
              <a:buChar char="-"/>
            </a:pPr>
            <a:r>
              <a:rPr lang="ar-IQ" sz="2400" dirty="0" smtClean="0">
                <a:ea typeface="Times New Roman"/>
                <a:cs typeface="Times New Roman"/>
              </a:rPr>
              <a:t>ينضج </a:t>
            </a:r>
            <a:r>
              <a:rPr lang="ar-IQ" sz="2400" dirty="0">
                <a:ea typeface="Times New Roman"/>
                <a:cs typeface="Times New Roman"/>
              </a:rPr>
              <a:t>بعد 3 – 5 أسابيع من </a:t>
            </a:r>
            <a:r>
              <a:rPr lang="ar-IQ" sz="2400" dirty="0" smtClean="0">
                <a:ea typeface="Times New Roman"/>
                <a:cs typeface="Times New Roman"/>
              </a:rPr>
              <a:t>الزراعة.</a:t>
            </a:r>
          </a:p>
          <a:p>
            <a:pPr algn="just" rtl="1">
              <a:buFontTx/>
              <a:buChar char="-"/>
            </a:pPr>
            <a:r>
              <a:rPr lang="ar-IQ" sz="2400" dirty="0" smtClean="0">
                <a:cs typeface="Times New Roman"/>
              </a:rPr>
              <a:t>*******************************************************</a:t>
            </a:r>
            <a:endParaRPr lang="en-US" sz="2400" dirty="0"/>
          </a:p>
        </p:txBody>
      </p:sp>
    </p:spTree>
    <p:extLst>
      <p:ext uri="{BB962C8B-B14F-4D97-AF65-F5344CB8AC3E}">
        <p14:creationId xmlns:p14="http://schemas.microsoft.com/office/powerpoint/2010/main" val="3948170289"/>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just" rtl="1">
              <a:buNone/>
            </a:pPr>
            <a:r>
              <a:rPr lang="ar-IQ" sz="2800" b="1" dirty="0">
                <a:solidFill>
                  <a:schemeClr val="accent2">
                    <a:lumMod val="75000"/>
                  </a:schemeClr>
                </a:solidFill>
              </a:rPr>
              <a:t>في محاضرة اليوم </a:t>
            </a:r>
            <a:r>
              <a:rPr lang="ar-IQ" sz="2800" b="1" dirty="0" smtClean="0">
                <a:solidFill>
                  <a:schemeClr val="accent2">
                    <a:lumMod val="75000"/>
                  </a:schemeClr>
                </a:solidFill>
              </a:rPr>
              <a:t>تكلمناعن :</a:t>
            </a:r>
          </a:p>
          <a:p>
            <a:pPr lvl="0" algn="just" rtl="1">
              <a:lnSpc>
                <a:spcPct val="150000"/>
              </a:lnSpc>
              <a:spcBef>
                <a:spcPts val="0"/>
              </a:spcBef>
              <a:buClr>
                <a:srgbClr val="FF3399"/>
              </a:buClr>
            </a:pPr>
            <a:r>
              <a:rPr lang="ar-IQ" sz="2400" dirty="0" smtClean="0">
                <a:solidFill>
                  <a:prstClr val="black"/>
                </a:solidFill>
                <a:cs typeface="Times New Roman"/>
              </a:rPr>
              <a:t>القرنابيط</a:t>
            </a:r>
          </a:p>
          <a:p>
            <a:pPr lvl="0" algn="just" rtl="1">
              <a:lnSpc>
                <a:spcPct val="150000"/>
              </a:lnSpc>
              <a:spcBef>
                <a:spcPts val="0"/>
              </a:spcBef>
              <a:buClr>
                <a:srgbClr val="FF3399"/>
              </a:buClr>
            </a:pPr>
            <a:r>
              <a:rPr lang="ar-IQ" sz="2400" dirty="0" smtClean="0">
                <a:solidFill>
                  <a:prstClr val="black"/>
                </a:solidFill>
                <a:cs typeface="Times New Roman"/>
              </a:rPr>
              <a:t>الفجل</a:t>
            </a:r>
          </a:p>
          <a:p>
            <a:pPr lvl="0" algn="just" rtl="1">
              <a:lnSpc>
                <a:spcPct val="150000"/>
              </a:lnSpc>
              <a:spcBef>
                <a:spcPts val="0"/>
              </a:spcBef>
              <a:buClr>
                <a:srgbClr val="FF3399"/>
              </a:buClr>
            </a:pPr>
            <a:r>
              <a:rPr lang="ar-IQ" sz="2400" dirty="0" smtClean="0">
                <a:solidFill>
                  <a:prstClr val="black"/>
                </a:solidFill>
                <a:cs typeface="Times New Roman"/>
              </a:rPr>
              <a:t>الفت</a:t>
            </a:r>
          </a:p>
          <a:p>
            <a:pPr lvl="0" algn="just" rtl="1">
              <a:lnSpc>
                <a:spcPct val="150000"/>
              </a:lnSpc>
              <a:spcBef>
                <a:spcPts val="0"/>
              </a:spcBef>
              <a:buClr>
                <a:srgbClr val="FF3399"/>
              </a:buClr>
            </a:pPr>
            <a:r>
              <a:rPr lang="ar-IQ" sz="2400" dirty="0" smtClean="0">
                <a:solidFill>
                  <a:prstClr val="black"/>
                </a:solidFill>
                <a:cs typeface="Times New Roman"/>
              </a:rPr>
              <a:t>الكلم</a:t>
            </a:r>
          </a:p>
          <a:p>
            <a:pPr lvl="0" algn="just" rtl="1">
              <a:lnSpc>
                <a:spcPct val="150000"/>
              </a:lnSpc>
              <a:spcBef>
                <a:spcPts val="0"/>
              </a:spcBef>
              <a:buClr>
                <a:srgbClr val="FF3399"/>
              </a:buClr>
            </a:pPr>
            <a:r>
              <a:rPr lang="ar-IQ" sz="2400" dirty="0" smtClean="0">
                <a:solidFill>
                  <a:prstClr val="black"/>
                </a:solidFill>
                <a:cs typeface="Times New Roman"/>
              </a:rPr>
              <a:t>الرشاد</a:t>
            </a:r>
          </a:p>
        </p:txBody>
      </p:sp>
    </p:spTree>
    <p:extLst>
      <p:ext uri="{BB962C8B-B14F-4D97-AF65-F5344CB8AC3E}">
        <p14:creationId xmlns:p14="http://schemas.microsoft.com/office/powerpoint/2010/main" val="2213307995"/>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dirty="0" smtClean="0"/>
              <a:t/>
            </a:r>
            <a:br>
              <a:rPr lang="ar-IQ" dirty="0" smtClean="0"/>
            </a:br>
            <a:r>
              <a:rPr lang="ar-IQ" dirty="0"/>
              <a:t/>
            </a:r>
            <a:br>
              <a:rPr lang="ar-IQ" dirty="0"/>
            </a:br>
            <a:r>
              <a:rPr lang="ar-IQ" sz="7300" b="1" dirty="0" smtClean="0"/>
              <a:t>شكراً لاصغائكم</a:t>
            </a:r>
            <a:endParaRPr lang="en-US" sz="7300" b="1" dirty="0"/>
          </a:p>
        </p:txBody>
      </p:sp>
    </p:spTree>
    <p:extLst>
      <p:ext uri="{BB962C8B-B14F-4D97-AF65-F5344CB8AC3E}">
        <p14:creationId xmlns:p14="http://schemas.microsoft.com/office/powerpoint/2010/main" val="28806680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381000"/>
            <a:ext cx="8229600" cy="6248400"/>
          </a:xfrm>
        </p:spPr>
        <p:txBody>
          <a:bodyPr>
            <a:normAutofit/>
          </a:bodyPr>
          <a:lstStyle/>
          <a:p>
            <a:pPr lvl="0" algn="just" rtl="1">
              <a:lnSpc>
                <a:spcPct val="115000"/>
              </a:lnSpc>
              <a:spcBef>
                <a:spcPts val="0"/>
              </a:spcBef>
              <a:buFont typeface="Wingdings" panose="05000000000000000000" pitchFamily="2" charset="2"/>
              <a:buChar char="q"/>
            </a:pPr>
            <a:r>
              <a:rPr lang="ar-IQ" sz="2800" b="1" dirty="0">
                <a:solidFill>
                  <a:srgbClr val="FF0000"/>
                </a:solidFill>
                <a:latin typeface="Times New Roman"/>
                <a:ea typeface="Times New Roman"/>
                <a:cs typeface="+mj-cs"/>
              </a:rPr>
              <a:t>القرنابيط   </a:t>
            </a:r>
            <a:r>
              <a:rPr lang="en-US" sz="2800" b="1" dirty="0">
                <a:solidFill>
                  <a:srgbClr val="FF0000"/>
                </a:solidFill>
                <a:latin typeface="Times New Roman"/>
                <a:ea typeface="Times New Roman"/>
                <a:cs typeface="+mj-cs"/>
              </a:rPr>
              <a:t>Cauliflower</a:t>
            </a:r>
            <a:endParaRPr lang="en-US" sz="2800" dirty="0">
              <a:solidFill>
                <a:srgbClr val="FF0000"/>
              </a:solidFill>
              <a:latin typeface="Times New Roman"/>
              <a:ea typeface="Times New Roman"/>
              <a:cs typeface="+mj-cs"/>
            </a:endParaRPr>
          </a:p>
          <a:p>
            <a:pPr marL="0" marR="0" indent="0" algn="just" rtl="1">
              <a:lnSpc>
                <a:spcPct val="115000"/>
              </a:lnSpc>
              <a:spcBef>
                <a:spcPts val="0"/>
              </a:spcBef>
              <a:spcAft>
                <a:spcPts val="0"/>
              </a:spcAft>
              <a:buNone/>
            </a:pPr>
            <a:r>
              <a:rPr lang="en-US" sz="2400" b="1" i="1" dirty="0">
                <a:solidFill>
                  <a:srgbClr val="FF0000"/>
                </a:solidFill>
                <a:latin typeface="Times New Roman"/>
                <a:ea typeface="Times New Roman"/>
                <a:cs typeface="+mj-cs"/>
              </a:rPr>
              <a:t>Brassica </a:t>
            </a:r>
            <a:r>
              <a:rPr lang="en-US" sz="2400" b="1" i="1" dirty="0" err="1">
                <a:solidFill>
                  <a:srgbClr val="FF0000"/>
                </a:solidFill>
                <a:latin typeface="Times New Roman"/>
                <a:ea typeface="Times New Roman"/>
                <a:cs typeface="+mj-cs"/>
              </a:rPr>
              <a:t>oleracea</a:t>
            </a:r>
            <a:r>
              <a:rPr lang="en-US" sz="2400" b="1" dirty="0">
                <a:solidFill>
                  <a:srgbClr val="FF0000"/>
                </a:solidFill>
                <a:latin typeface="Times New Roman"/>
                <a:ea typeface="Times New Roman"/>
                <a:cs typeface="+mj-cs"/>
              </a:rPr>
              <a:t> var. </a:t>
            </a:r>
            <a:r>
              <a:rPr lang="en-US" sz="2400" b="1" dirty="0" smtClean="0">
                <a:solidFill>
                  <a:srgbClr val="FF0000"/>
                </a:solidFill>
                <a:latin typeface="Times New Roman"/>
                <a:ea typeface="Times New Roman"/>
                <a:cs typeface="+mj-cs"/>
              </a:rPr>
              <a:t>botrytis</a:t>
            </a:r>
            <a:endParaRPr lang="en-US" sz="2400" dirty="0">
              <a:solidFill>
                <a:srgbClr val="FF0000"/>
              </a:solidFill>
              <a:latin typeface="Times New Roman"/>
              <a:ea typeface="Times New Roman"/>
              <a:cs typeface="+mj-cs"/>
            </a:endParaRPr>
          </a:p>
          <a:p>
            <a:pPr algn="just" rtl="1">
              <a:lnSpc>
                <a:spcPct val="150000"/>
              </a:lnSpc>
              <a:buFontTx/>
              <a:buChar char="-"/>
            </a:pPr>
            <a:r>
              <a:rPr lang="ar-IQ" sz="2400" dirty="0" smtClean="0">
                <a:latin typeface="Times New Roman"/>
                <a:ea typeface="Times New Roman"/>
                <a:cs typeface="+mj-cs"/>
              </a:rPr>
              <a:t>يحتل </a:t>
            </a:r>
            <a:r>
              <a:rPr lang="ar-IQ" sz="2400" dirty="0">
                <a:latin typeface="Times New Roman"/>
                <a:ea typeface="Times New Roman"/>
                <a:cs typeface="+mj-cs"/>
              </a:rPr>
              <a:t>القرنابيط الصدارة في بعض اسواق العراق, ويستعمل في الطبخ والتخليل ويحتوي على قيمة غذائية اعلى من اللهانة. </a:t>
            </a:r>
            <a:endParaRPr lang="ar-IQ" sz="2400" dirty="0" smtClean="0">
              <a:latin typeface="Times New Roman"/>
              <a:ea typeface="Times New Roman"/>
              <a:cs typeface="+mj-cs"/>
            </a:endParaRPr>
          </a:p>
          <a:p>
            <a:pPr algn="just" rtl="1">
              <a:lnSpc>
                <a:spcPct val="150000"/>
              </a:lnSpc>
              <a:buFontTx/>
              <a:buChar char="-"/>
            </a:pPr>
            <a:r>
              <a:rPr lang="ar-IQ" sz="2400" dirty="0" smtClean="0">
                <a:latin typeface="Times New Roman"/>
                <a:ea typeface="Times New Roman"/>
                <a:cs typeface="+mj-cs"/>
              </a:rPr>
              <a:t>وجد </a:t>
            </a:r>
            <a:r>
              <a:rPr lang="ar-IQ" sz="2400" dirty="0">
                <a:latin typeface="Times New Roman"/>
                <a:ea typeface="Times New Roman"/>
                <a:cs typeface="+mj-cs"/>
              </a:rPr>
              <a:t>ناميا في بعض سواحل البحر الابيض المتوسط ويحتمل ان موطنه الاصلي هو جزيرة قبرص. </a:t>
            </a:r>
            <a:endParaRPr lang="ar-IQ" sz="2400" dirty="0" smtClean="0">
              <a:latin typeface="Times New Roman"/>
              <a:ea typeface="Times New Roman"/>
              <a:cs typeface="+mj-cs"/>
            </a:endParaRPr>
          </a:p>
          <a:p>
            <a:pPr algn="just" rtl="1">
              <a:lnSpc>
                <a:spcPct val="150000"/>
              </a:lnSpc>
              <a:buFontTx/>
              <a:buChar char="-"/>
            </a:pPr>
            <a:r>
              <a:rPr lang="ar-IQ" sz="2400" dirty="0" smtClean="0">
                <a:latin typeface="Times New Roman"/>
                <a:ea typeface="Times New Roman"/>
                <a:cs typeface="+mj-cs"/>
              </a:rPr>
              <a:t>وهو </a:t>
            </a:r>
            <a:r>
              <a:rPr lang="ar-IQ" sz="2400" dirty="0">
                <a:latin typeface="Times New Roman"/>
                <a:ea typeface="Times New Roman"/>
                <a:cs typeface="+mj-cs"/>
              </a:rPr>
              <a:t>من الخضر الغنية بفيتامين </a:t>
            </a:r>
            <a:r>
              <a:rPr lang="en-US" sz="2400" dirty="0">
                <a:latin typeface="Times New Roman"/>
                <a:ea typeface="Times New Roman"/>
                <a:cs typeface="+mj-cs"/>
              </a:rPr>
              <a:t>C</a:t>
            </a:r>
            <a:r>
              <a:rPr lang="ar-IQ" sz="2400" dirty="0">
                <a:latin typeface="Times New Roman"/>
                <a:ea typeface="Times New Roman"/>
                <a:cs typeface="+mj-cs"/>
              </a:rPr>
              <a:t> والبروتين والكاروتين كما انه أغنى من اللهانة في الفسفور والبوتاسيوم وطبيا يعد ملينا″ ومدررا″ للبول. </a:t>
            </a:r>
            <a:endParaRPr lang="ar-IQ" sz="2400" dirty="0" smtClean="0">
              <a:latin typeface="Times New Roman"/>
              <a:ea typeface="Times New Roman"/>
              <a:cs typeface="+mj-cs"/>
            </a:endParaRPr>
          </a:p>
          <a:p>
            <a:pPr algn="just" rtl="1">
              <a:lnSpc>
                <a:spcPct val="150000"/>
              </a:lnSpc>
              <a:buFontTx/>
              <a:buChar char="-"/>
            </a:pPr>
            <a:r>
              <a:rPr lang="ar-IQ" sz="2400" dirty="0" smtClean="0">
                <a:latin typeface="Times New Roman"/>
                <a:ea typeface="Times New Roman"/>
                <a:cs typeface="+mj-cs"/>
              </a:rPr>
              <a:t>يحتوي </a:t>
            </a:r>
            <a:r>
              <a:rPr lang="ar-IQ" sz="2400" dirty="0">
                <a:latin typeface="Times New Roman"/>
                <a:ea typeface="Times New Roman"/>
                <a:cs typeface="+mj-cs"/>
              </a:rPr>
              <a:t>كل 100غم منه على 91.7 % ماء , 25 سعرة حرارية , 2.4 غم بروتين , 4.9 غم كاربوهيدرات , 70 ملغم فيتامين </a:t>
            </a:r>
            <a:r>
              <a:rPr lang="en-US" sz="2400" dirty="0">
                <a:latin typeface="Times New Roman"/>
                <a:ea typeface="Times New Roman"/>
                <a:cs typeface="+mj-cs"/>
              </a:rPr>
              <a:t>C</a:t>
            </a:r>
            <a:r>
              <a:rPr lang="ar-IQ" sz="2400" dirty="0">
                <a:latin typeface="Times New Roman"/>
                <a:ea typeface="Times New Roman"/>
                <a:cs typeface="+mj-cs"/>
              </a:rPr>
              <a:t>, </a:t>
            </a:r>
            <a:r>
              <a:rPr lang="en-US" sz="2400" dirty="0">
                <a:latin typeface="Times New Roman"/>
                <a:ea typeface="Times New Roman"/>
                <a:cs typeface="+mj-cs"/>
              </a:rPr>
              <a:t>22</a:t>
            </a:r>
            <a:r>
              <a:rPr lang="ar-IQ" sz="2400" dirty="0">
                <a:latin typeface="Times New Roman"/>
                <a:ea typeface="Times New Roman"/>
                <a:cs typeface="+mj-cs"/>
              </a:rPr>
              <a:t> ملغم كالسيوم , 72 ملغم فسفور كما يحتوي على نسبة من فيتامين  </a:t>
            </a:r>
            <a:r>
              <a:rPr lang="en-US" sz="2400" dirty="0">
                <a:latin typeface="Times New Roman"/>
                <a:ea typeface="Times New Roman"/>
                <a:cs typeface="+mj-cs"/>
              </a:rPr>
              <a:t>A</a:t>
            </a:r>
            <a:r>
              <a:rPr lang="ar-IQ" sz="2400" dirty="0">
                <a:latin typeface="Times New Roman"/>
                <a:ea typeface="Times New Roman"/>
                <a:cs typeface="+mj-cs"/>
              </a:rPr>
              <a:t>   و  </a:t>
            </a:r>
            <a:r>
              <a:rPr lang="en-US" sz="2400" dirty="0">
                <a:latin typeface="Times New Roman"/>
                <a:ea typeface="Times New Roman"/>
                <a:cs typeface="+mj-cs"/>
              </a:rPr>
              <a:t>B</a:t>
            </a:r>
            <a:r>
              <a:rPr lang="ar-IQ" sz="2400" dirty="0" smtClean="0">
                <a:latin typeface="Times New Roman"/>
                <a:ea typeface="Times New Roman"/>
                <a:cs typeface="+mj-cs"/>
              </a:rPr>
              <a:t>................... يتبع</a:t>
            </a:r>
            <a:endParaRPr lang="en-US" sz="2400" dirty="0">
              <a:cs typeface="+mj-cs"/>
            </a:endParaRPr>
          </a:p>
        </p:txBody>
      </p:sp>
    </p:spTree>
    <p:extLst>
      <p:ext uri="{BB962C8B-B14F-4D97-AF65-F5344CB8AC3E}">
        <p14:creationId xmlns:p14="http://schemas.microsoft.com/office/powerpoint/2010/main" val="1313448618"/>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228600" y="228600"/>
            <a:ext cx="8610600" cy="6324600"/>
          </a:xfrm>
        </p:spPr>
        <p:txBody>
          <a:bodyPr>
            <a:normAutofit/>
          </a:bodyPr>
          <a:lstStyle/>
          <a:p>
            <a:pPr lvl="0" algn="just" rtl="1">
              <a:lnSpc>
                <a:spcPct val="115000"/>
              </a:lnSpc>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 rtl="1">
              <a:lnSpc>
                <a:spcPct val="115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الظروف </a:t>
            </a:r>
            <a:r>
              <a:rPr lang="ar-IQ" sz="2400" b="1" dirty="0">
                <a:solidFill>
                  <a:srgbClr val="C00000"/>
                </a:solidFill>
                <a:latin typeface="Times New Roman"/>
                <a:ea typeface="Times New Roman"/>
                <a:cs typeface="Times New Roman"/>
              </a:rPr>
              <a:t>الجوية </a:t>
            </a:r>
            <a:endParaRPr lang="en-US" sz="2400" dirty="0">
              <a:solidFill>
                <a:srgbClr val="C00000"/>
              </a:solidFill>
              <a:latin typeface="Times New Roman"/>
              <a:ea typeface="Times New Roman"/>
            </a:endParaRPr>
          </a:p>
          <a:p>
            <a:pPr marR="0" algn="just" rtl="1">
              <a:lnSpc>
                <a:spcPct val="110000"/>
              </a:lnSpc>
              <a:spcBef>
                <a:spcPts val="0"/>
              </a:spcBef>
              <a:spcAft>
                <a:spcPts val="0"/>
              </a:spcAft>
              <a:buFontTx/>
              <a:buChar char="-"/>
            </a:pPr>
            <a:r>
              <a:rPr lang="ar-IQ" sz="2400" dirty="0" smtClean="0">
                <a:latin typeface="Times New Roman"/>
                <a:ea typeface="Times New Roman"/>
                <a:cs typeface="Times New Roman"/>
              </a:rPr>
              <a:t>يحتاج </a:t>
            </a:r>
            <a:r>
              <a:rPr lang="ar-IQ" sz="2400" dirty="0">
                <a:latin typeface="Times New Roman"/>
                <a:ea typeface="Times New Roman"/>
                <a:cs typeface="Times New Roman"/>
              </a:rPr>
              <a:t>القرنابيط الى ظروف جوية دافئة في المراحل الاولى من حياة </a:t>
            </a:r>
            <a:r>
              <a:rPr lang="ar-IQ" sz="2400" dirty="0" smtClean="0">
                <a:latin typeface="Times New Roman"/>
                <a:ea typeface="Times New Roman"/>
                <a:cs typeface="Times New Roman"/>
              </a:rPr>
              <a:t>النبات،</a:t>
            </a:r>
          </a:p>
          <a:p>
            <a:pPr marR="0" algn="just" rtl="1">
              <a:lnSpc>
                <a:spcPct val="110000"/>
              </a:lnSpc>
              <a:spcBef>
                <a:spcPts val="0"/>
              </a:spcBef>
              <a:spcAft>
                <a:spcPts val="0"/>
              </a:spcAft>
              <a:buFontTx/>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فالحرارة حوالي 24م◦ في النصف الاول من النمو ثم تميل الى البرودة في النصف الثاني من النمو إذ تكون حوالي 18.3 م</a:t>
            </a:r>
            <a:r>
              <a:rPr lang="ar-IQ" sz="2400" dirty="0" smtClean="0">
                <a:latin typeface="Times New Roman"/>
                <a:ea typeface="Times New Roman"/>
                <a:cs typeface="Times New Roman"/>
              </a:rPr>
              <a:t>◦</a:t>
            </a:r>
          </a:p>
          <a:p>
            <a:pPr marR="0" algn="just" rtl="1">
              <a:lnSpc>
                <a:spcPct val="110000"/>
              </a:lnSpc>
              <a:spcBef>
                <a:spcPts val="0"/>
              </a:spcBef>
              <a:spcAft>
                <a:spcPts val="0"/>
              </a:spcAft>
              <a:buFontTx/>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اما المناطق الجيدة بأنتاج القرنابيط هي التي يكون فيها الفرق بين درجة حرارة الليل والنهار قليل مع توفر </a:t>
            </a:r>
            <a:r>
              <a:rPr lang="ar-IQ" sz="2400" dirty="0" smtClean="0">
                <a:latin typeface="Times New Roman"/>
                <a:ea typeface="Times New Roman"/>
                <a:cs typeface="Times New Roman"/>
              </a:rPr>
              <a:t>الرطوبة. </a:t>
            </a:r>
          </a:p>
          <a:p>
            <a:pPr marR="0" algn="just" rtl="1">
              <a:lnSpc>
                <a:spcPct val="110000"/>
              </a:lnSpc>
              <a:spcBef>
                <a:spcPts val="0"/>
              </a:spcBef>
              <a:spcAft>
                <a:spcPts val="0"/>
              </a:spcAft>
              <a:buFontTx/>
              <a:buChar char="-"/>
            </a:pPr>
            <a:r>
              <a:rPr lang="ar-IQ" sz="2400" dirty="0" smtClean="0">
                <a:latin typeface="Times New Roman"/>
                <a:ea typeface="Times New Roman"/>
                <a:cs typeface="Times New Roman"/>
              </a:rPr>
              <a:t>ولاتتحمل </a:t>
            </a:r>
            <a:r>
              <a:rPr lang="ar-IQ" sz="2400" dirty="0">
                <a:latin typeface="Times New Roman"/>
                <a:ea typeface="Times New Roman"/>
                <a:cs typeface="Times New Roman"/>
              </a:rPr>
              <a:t>النباتات البرودة الشديدة لانها تقلل من تكوين الاقراص وتسبب اصفرارها واذا حصل ذلك في مراحل النمو الاولى فانه يمنع تكون الاقراص وان تكونت فانها غير صالحة للتسويق. </a:t>
            </a:r>
            <a:endParaRPr lang="ar-IQ" sz="2400" dirty="0" smtClean="0">
              <a:latin typeface="Times New Roman"/>
              <a:ea typeface="Times New Roman"/>
              <a:cs typeface="Times New Roman"/>
            </a:endParaRPr>
          </a:p>
          <a:p>
            <a:pPr marR="0" algn="just" rtl="1">
              <a:lnSpc>
                <a:spcPct val="110000"/>
              </a:lnSpc>
              <a:spcBef>
                <a:spcPts val="0"/>
              </a:spcBef>
              <a:spcAft>
                <a:spcPts val="0"/>
              </a:spcAft>
              <a:buFontTx/>
              <a:buChar char="-"/>
            </a:pPr>
            <a:r>
              <a:rPr lang="ar-IQ" sz="2400" dirty="0" smtClean="0">
                <a:latin typeface="Times New Roman"/>
                <a:ea typeface="Times New Roman"/>
                <a:cs typeface="Times New Roman"/>
              </a:rPr>
              <a:t>اما </a:t>
            </a:r>
            <a:r>
              <a:rPr lang="ar-IQ" sz="2400" dirty="0">
                <a:latin typeface="Times New Roman"/>
                <a:ea typeface="Times New Roman"/>
                <a:cs typeface="Times New Roman"/>
              </a:rPr>
              <a:t>ارتفاع درجات الحرارة خاصة اثناء تكوين الاقراص يعد من العوامل السيئة لانه يقلل من جودتها إذ يؤدي الى عدم تكامل حجم القرص وتصبح زغبية الملمس وتستطيل الحوامل الزهرية</a:t>
            </a:r>
            <a:r>
              <a:rPr lang="ar-IQ" sz="2400" dirty="0" smtClean="0">
                <a:latin typeface="Times New Roman"/>
                <a:ea typeface="Times New Roman"/>
                <a:cs typeface="Times New Roman"/>
              </a:rPr>
              <a:t>,</a:t>
            </a:r>
          </a:p>
          <a:p>
            <a:pPr marR="0" algn="just" rtl="1">
              <a:lnSpc>
                <a:spcPct val="110000"/>
              </a:lnSpc>
              <a:spcBef>
                <a:spcPts val="0"/>
              </a:spcBef>
              <a:spcAft>
                <a:spcPts val="0"/>
              </a:spcAft>
              <a:buFontTx/>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افضل الدرجات في نهاية الموسم هي 10 – 20 م</a:t>
            </a:r>
            <a:r>
              <a:rPr lang="ar-IQ" sz="2400" dirty="0" smtClean="0">
                <a:latin typeface="Times New Roman"/>
                <a:ea typeface="Times New Roman"/>
                <a:cs typeface="Times New Roman"/>
              </a:rPr>
              <a:t>◦</a:t>
            </a:r>
          </a:p>
          <a:p>
            <a:pPr marR="0" algn="just" rtl="1">
              <a:lnSpc>
                <a:spcPct val="110000"/>
              </a:lnSpc>
              <a:spcBef>
                <a:spcPts val="0"/>
              </a:spcBef>
              <a:spcAft>
                <a:spcPts val="0"/>
              </a:spcAft>
              <a:buFontTx/>
              <a:buChar char="-"/>
            </a:pPr>
            <a:r>
              <a:rPr lang="ar-IQ" sz="2400" dirty="0" smtClean="0">
                <a:latin typeface="Times New Roman"/>
                <a:ea typeface="Times New Roman"/>
                <a:cs typeface="Times New Roman"/>
              </a:rPr>
              <a:t> </a:t>
            </a:r>
            <a:r>
              <a:rPr lang="ar-IQ" sz="2400" dirty="0">
                <a:latin typeface="Times New Roman"/>
                <a:ea typeface="Times New Roman"/>
                <a:cs typeface="Times New Roman"/>
              </a:rPr>
              <a:t>اما افضل الدرجات لانبات البذور هي 20 – 30 م◦ . </a:t>
            </a:r>
            <a:r>
              <a:rPr lang="ar-IQ" sz="2400" dirty="0" smtClean="0">
                <a:latin typeface="Times New Roman"/>
                <a:ea typeface="Times New Roman"/>
                <a:cs typeface="Times New Roman"/>
              </a:rPr>
              <a:t>................ يتبع</a:t>
            </a:r>
            <a:endParaRPr lang="en-US" sz="2400" dirty="0">
              <a:latin typeface="Times New Roman"/>
              <a:ea typeface="Times New Roman"/>
            </a:endParaRPr>
          </a:p>
          <a:p>
            <a:pPr marL="0" indent="0" algn="just">
              <a:buNone/>
            </a:pPr>
            <a:endParaRPr lang="en-US" sz="2400" dirty="0"/>
          </a:p>
        </p:txBody>
      </p:sp>
    </p:spTree>
    <p:extLst>
      <p:ext uri="{BB962C8B-B14F-4D97-AF65-F5344CB8AC3E}">
        <p14:creationId xmlns:p14="http://schemas.microsoft.com/office/powerpoint/2010/main" val="3139913628"/>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ar-IQ" sz="800" dirty="0" smtClean="0"/>
              <a:t>.</a:t>
            </a:r>
            <a:endParaRPr lang="en-US" sz="800" dirty="0"/>
          </a:p>
        </p:txBody>
      </p:sp>
      <p:sp>
        <p:nvSpPr>
          <p:cNvPr id="3" name="Content Placeholder 2"/>
          <p:cNvSpPr>
            <a:spLocks noGrp="1"/>
          </p:cNvSpPr>
          <p:nvPr>
            <p:ph idx="1"/>
          </p:nvPr>
        </p:nvSpPr>
        <p:spPr>
          <a:xfrm>
            <a:off x="457200" y="228600"/>
            <a:ext cx="8229600" cy="6400800"/>
          </a:xfrm>
        </p:spPr>
        <p:txBody>
          <a:bodyPr>
            <a:normAutofit lnSpcReduction="10000"/>
          </a:bodyPr>
          <a:lstStyle/>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mj-cs"/>
              </a:rPr>
              <a:t>كمية التقاوي </a:t>
            </a:r>
            <a:endParaRPr lang="ar-IQ" sz="2400" dirty="0" smtClean="0">
              <a:solidFill>
                <a:srgbClr val="C00000"/>
              </a:solidFill>
              <a:latin typeface="Times New Roman"/>
              <a:ea typeface="Times New Roman"/>
              <a:cs typeface="+mj-cs"/>
            </a:endParaRPr>
          </a:p>
          <a:p>
            <a:pPr lvl="0" algn="just" rtl="1">
              <a:lnSpc>
                <a:spcPct val="115000"/>
              </a:lnSpc>
              <a:spcBef>
                <a:spcPts val="0"/>
              </a:spcBef>
              <a:buFontTx/>
              <a:buChar char="-"/>
            </a:pPr>
            <a:r>
              <a:rPr lang="ar-IQ" sz="2400" dirty="0" smtClean="0">
                <a:latin typeface="Times New Roman"/>
                <a:ea typeface="Times New Roman"/>
                <a:cs typeface="+mj-cs"/>
              </a:rPr>
              <a:t>يحتاج </a:t>
            </a:r>
            <a:r>
              <a:rPr lang="ar-IQ" sz="2400" dirty="0">
                <a:latin typeface="Times New Roman"/>
                <a:ea typeface="Times New Roman"/>
                <a:cs typeface="+mj-cs"/>
              </a:rPr>
              <a:t>الدونم 200 – 300 غم من البذور واهم نقطة هي الحصول على تقاوي جيدة مطابقة للصنف ونقية لان ذلك من الاسباب المهمة لانتاج المحصول </a:t>
            </a:r>
            <a:r>
              <a:rPr lang="ar-IQ" sz="2400" dirty="0" smtClean="0">
                <a:latin typeface="Times New Roman"/>
                <a:ea typeface="Times New Roman"/>
                <a:cs typeface="+mj-cs"/>
              </a:rPr>
              <a:t>الجيد</a:t>
            </a:r>
          </a:p>
          <a:p>
            <a:pPr lvl="0" algn="just" rtl="1">
              <a:lnSpc>
                <a:spcPct val="115000"/>
              </a:lnSpc>
              <a:spcBef>
                <a:spcPts val="0"/>
              </a:spcBef>
              <a:buFontTx/>
              <a:buChar char="-"/>
            </a:pPr>
            <a:r>
              <a:rPr lang="ar-IQ" sz="2400" dirty="0" smtClean="0">
                <a:latin typeface="Times New Roman"/>
                <a:ea typeface="Times New Roman"/>
                <a:cs typeface="+mj-cs"/>
              </a:rPr>
              <a:t> </a:t>
            </a:r>
            <a:r>
              <a:rPr lang="ar-IQ" sz="2400" dirty="0">
                <a:latin typeface="Times New Roman"/>
                <a:ea typeface="Times New Roman"/>
                <a:cs typeface="+mj-cs"/>
              </a:rPr>
              <a:t>كما ان البذور الضعيفة تكون نباتاتها ضعيفة النمو ولاتكون اقراصا″وان تكونت فانها تكون غير جيدة. </a:t>
            </a:r>
            <a:endParaRPr lang="en-US" sz="2400" dirty="0">
              <a:latin typeface="Times New Roman"/>
              <a:ea typeface="Times New Roman"/>
              <a:cs typeface="+mj-cs"/>
            </a:endParaRPr>
          </a:p>
          <a:p>
            <a:pPr lvl="0" algn="just" rtl="1">
              <a:lnSpc>
                <a:spcPct val="115000"/>
              </a:lnSpc>
              <a:spcBef>
                <a:spcPts val="0"/>
              </a:spcBef>
              <a:buFont typeface="Wingdings" panose="05000000000000000000" pitchFamily="2" charset="2"/>
              <a:buChar char="Ø"/>
            </a:pPr>
            <a:r>
              <a:rPr lang="ar-IQ" sz="2400" b="1" dirty="0">
                <a:solidFill>
                  <a:srgbClr val="C00000"/>
                </a:solidFill>
                <a:latin typeface="Times New Roman"/>
                <a:ea typeface="Times New Roman"/>
                <a:cs typeface="+mj-cs"/>
              </a:rPr>
              <a:t>التربة الصالحة للزراعة </a:t>
            </a:r>
            <a:endParaRPr lang="en-US" sz="2400" dirty="0">
              <a:solidFill>
                <a:srgbClr val="C00000"/>
              </a:solidFill>
              <a:latin typeface="Times New Roman"/>
              <a:ea typeface="Times New Roman"/>
              <a:cs typeface="+mj-cs"/>
            </a:endParaRPr>
          </a:p>
          <a:p>
            <a:pPr algn="just" rtl="1">
              <a:buFontTx/>
              <a:buChar char="-"/>
            </a:pPr>
            <a:r>
              <a:rPr lang="ar-IQ" sz="2400" dirty="0" smtClean="0">
                <a:ea typeface="Times New Roman"/>
                <a:cs typeface="+mj-cs"/>
              </a:rPr>
              <a:t>يزرع </a:t>
            </a:r>
            <a:r>
              <a:rPr lang="ar-IQ" sz="2400" dirty="0">
                <a:ea typeface="Times New Roman"/>
                <a:cs typeface="+mj-cs"/>
              </a:rPr>
              <a:t>القرنابيط في انواع مختلفة من الترب الخصبة الغنية بالمواد العضوية والخالية من الاملاح وذات البزل الجيد مع توفير المواد </a:t>
            </a:r>
            <a:r>
              <a:rPr lang="ar-IQ" sz="2400" dirty="0" smtClean="0">
                <a:ea typeface="Times New Roman"/>
                <a:cs typeface="+mj-cs"/>
              </a:rPr>
              <a:t>الغذائية </a:t>
            </a:r>
            <a:r>
              <a:rPr lang="ar-IQ" sz="2400" dirty="0">
                <a:ea typeface="Times New Roman"/>
                <a:cs typeface="+mj-cs"/>
              </a:rPr>
              <a:t>وافضلها هي الترب العميقة المزيجية ويمكن زراعته في الترب الرملية اذا توفرت المادة الغذائية. </a:t>
            </a:r>
            <a:endParaRPr lang="ar-IQ" sz="2400" dirty="0" smtClean="0">
              <a:ea typeface="Times New Roman"/>
              <a:cs typeface="+mj-cs"/>
            </a:endParaRPr>
          </a:p>
          <a:p>
            <a:pPr algn="just" rtl="1">
              <a:buFontTx/>
              <a:buChar char="-"/>
            </a:pPr>
            <a:r>
              <a:rPr lang="ar-IQ" sz="2400" dirty="0" smtClean="0">
                <a:ea typeface="Times New Roman"/>
                <a:cs typeface="+mj-cs"/>
              </a:rPr>
              <a:t> </a:t>
            </a:r>
            <a:r>
              <a:rPr lang="ar-IQ" sz="2400" dirty="0">
                <a:ea typeface="Times New Roman"/>
                <a:cs typeface="+mj-cs"/>
              </a:rPr>
              <a:t>نبات القرنابيط حساس الى درجة الحموضة وانسب </a:t>
            </a:r>
            <a:r>
              <a:rPr lang="en-US" sz="2400" dirty="0">
                <a:latin typeface="Times New Roman"/>
                <a:ea typeface="Times New Roman"/>
                <a:cs typeface="+mj-cs"/>
              </a:rPr>
              <a:t>pH</a:t>
            </a:r>
            <a:r>
              <a:rPr lang="ar-IQ" sz="2400" dirty="0">
                <a:latin typeface="Times New Roman"/>
                <a:ea typeface="Times New Roman"/>
                <a:cs typeface="+mj-cs"/>
              </a:rPr>
              <a:t>  يلائمه 5.5 – </a:t>
            </a:r>
            <a:r>
              <a:rPr lang="ar-IQ" sz="2400" dirty="0" smtClean="0">
                <a:latin typeface="Times New Roman"/>
                <a:ea typeface="Times New Roman"/>
                <a:cs typeface="+mj-cs"/>
              </a:rPr>
              <a:t>6.5</a:t>
            </a:r>
          </a:p>
          <a:p>
            <a:pPr algn="just" rtl="1">
              <a:buFontTx/>
              <a:buChar char="-"/>
            </a:pPr>
            <a:r>
              <a:rPr lang="ar-IQ" sz="2400" dirty="0" smtClean="0">
                <a:latin typeface="Times New Roman"/>
                <a:ea typeface="Times New Roman"/>
                <a:cs typeface="+mj-cs"/>
              </a:rPr>
              <a:t>وبينت </a:t>
            </a:r>
            <a:r>
              <a:rPr lang="ar-IQ" sz="2400" dirty="0">
                <a:latin typeface="Times New Roman"/>
                <a:ea typeface="Times New Roman"/>
                <a:cs typeface="+mj-cs"/>
              </a:rPr>
              <a:t>التجارب ان </a:t>
            </a:r>
            <a:r>
              <a:rPr lang="ar-IQ" sz="2400" dirty="0" smtClean="0">
                <a:latin typeface="Times New Roman"/>
                <a:ea typeface="Times New Roman"/>
                <a:cs typeface="+mj-cs"/>
              </a:rPr>
              <a:t>انخفاض درجة </a:t>
            </a:r>
            <a:r>
              <a:rPr lang="ar-IQ" sz="2400" dirty="0">
                <a:latin typeface="Times New Roman"/>
                <a:ea typeface="Times New Roman"/>
                <a:cs typeface="+mj-cs"/>
              </a:rPr>
              <a:t>الحموضة الى أربعة ادى الى زيادة الحاصل وعند الارتفاع الى درجة التعادل سبب نقصان الحاصل </a:t>
            </a:r>
            <a:endParaRPr lang="ar-IQ" sz="2400" dirty="0" smtClean="0">
              <a:latin typeface="Times New Roman"/>
              <a:ea typeface="Times New Roman"/>
              <a:cs typeface="+mj-cs"/>
            </a:endParaRPr>
          </a:p>
          <a:p>
            <a:pPr algn="just" rtl="1">
              <a:buFontTx/>
              <a:buChar char="-"/>
            </a:pPr>
            <a:r>
              <a:rPr lang="ar-IQ" sz="2400" dirty="0" smtClean="0">
                <a:latin typeface="Times New Roman"/>
                <a:ea typeface="Times New Roman"/>
                <a:cs typeface="+mj-cs"/>
              </a:rPr>
              <a:t>ويرجع </a:t>
            </a:r>
            <a:r>
              <a:rPr lang="ar-IQ" sz="2400" dirty="0">
                <a:latin typeface="Times New Roman"/>
                <a:ea typeface="Times New Roman"/>
                <a:cs typeface="+mj-cs"/>
              </a:rPr>
              <a:t>سبب ذلك الى نقص عنصر البورون الجاهز للنبات في </a:t>
            </a:r>
            <a:r>
              <a:rPr lang="ar-IQ" sz="2400" dirty="0" smtClean="0">
                <a:latin typeface="Times New Roman"/>
                <a:ea typeface="Times New Roman"/>
                <a:cs typeface="+mj-cs"/>
              </a:rPr>
              <a:t>التربة</a:t>
            </a:r>
          </a:p>
          <a:p>
            <a:pPr algn="just" rtl="1">
              <a:buFontTx/>
              <a:buChar char="-"/>
            </a:pPr>
            <a:r>
              <a:rPr lang="ar-IQ" sz="2400" dirty="0" smtClean="0">
                <a:latin typeface="Times New Roman"/>
                <a:ea typeface="Times New Roman"/>
                <a:cs typeface="+mj-cs"/>
              </a:rPr>
              <a:t> </a:t>
            </a:r>
            <a:r>
              <a:rPr lang="ar-IQ" sz="2400" dirty="0">
                <a:latin typeface="Times New Roman"/>
                <a:ea typeface="Times New Roman"/>
                <a:cs typeface="+mj-cs"/>
              </a:rPr>
              <a:t>كما يحتاج النبات الى عنصر المغنيسيوم ويسبب نقصه خاصة في الترب الحامضية اضرار للنبات .</a:t>
            </a:r>
            <a:endParaRPr lang="en-US" sz="2400" dirty="0">
              <a:cs typeface="+mj-cs"/>
            </a:endParaRPr>
          </a:p>
        </p:txBody>
      </p:sp>
    </p:spTree>
    <p:extLst>
      <p:ext uri="{BB962C8B-B14F-4D97-AF65-F5344CB8AC3E}">
        <p14:creationId xmlns:p14="http://schemas.microsoft.com/office/powerpoint/2010/main" val="23595914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lvl="0" algn="just" rtl="1">
              <a:lnSpc>
                <a:spcPct val="115000"/>
              </a:lnSpc>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Times New Roman"/>
            </a:endParaRPr>
          </a:p>
          <a:p>
            <a:pPr lvl="0" algn="just" rtl="1">
              <a:lnSpc>
                <a:spcPct val="115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موعد الزراعة.</a:t>
            </a:r>
          </a:p>
          <a:p>
            <a:pPr lvl="0" algn="just" rtl="1">
              <a:lnSpc>
                <a:spcPct val="115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 </a:t>
            </a:r>
            <a:r>
              <a:rPr lang="ar-IQ" sz="2400" b="1" dirty="0">
                <a:solidFill>
                  <a:srgbClr val="C00000"/>
                </a:solidFill>
                <a:latin typeface="Times New Roman"/>
                <a:ea typeface="Times New Roman"/>
                <a:cs typeface="Times New Roman"/>
              </a:rPr>
              <a:t>طريقة الزراعة .</a:t>
            </a:r>
            <a:endParaRPr lang="ar-IQ" sz="2400" b="1" dirty="0" smtClean="0">
              <a:solidFill>
                <a:srgbClr val="C00000"/>
              </a:solidFill>
              <a:latin typeface="Times New Roman"/>
              <a:ea typeface="Times New Roman"/>
              <a:cs typeface="Times New Roman"/>
            </a:endParaRPr>
          </a:p>
          <a:p>
            <a:pPr lvl="0" algn="just" rtl="1">
              <a:lnSpc>
                <a:spcPct val="115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زراعة </a:t>
            </a:r>
            <a:r>
              <a:rPr lang="ar-IQ" sz="2400" b="1" dirty="0">
                <a:solidFill>
                  <a:srgbClr val="C00000"/>
                </a:solidFill>
                <a:latin typeface="Times New Roman"/>
                <a:ea typeface="Times New Roman"/>
                <a:cs typeface="Times New Roman"/>
              </a:rPr>
              <a:t>البذور .</a:t>
            </a:r>
            <a:endParaRPr lang="ar-IQ" sz="2400" b="1" dirty="0" smtClean="0">
              <a:solidFill>
                <a:srgbClr val="C00000"/>
              </a:solidFill>
              <a:latin typeface="Times New Roman"/>
              <a:ea typeface="Times New Roman"/>
              <a:cs typeface="Times New Roman"/>
            </a:endParaRPr>
          </a:p>
          <a:p>
            <a:pPr lvl="0" algn="just" rtl="1">
              <a:lnSpc>
                <a:spcPct val="115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العزق </a:t>
            </a:r>
            <a:r>
              <a:rPr lang="ar-IQ" sz="2400" b="1" dirty="0">
                <a:solidFill>
                  <a:srgbClr val="C00000"/>
                </a:solidFill>
                <a:latin typeface="Times New Roman"/>
                <a:ea typeface="Times New Roman"/>
                <a:cs typeface="Times New Roman"/>
              </a:rPr>
              <a:t>والتصدير .</a:t>
            </a:r>
            <a:endParaRPr lang="ar-IQ" sz="2400" b="1" dirty="0" smtClean="0">
              <a:solidFill>
                <a:srgbClr val="C00000"/>
              </a:solidFill>
              <a:latin typeface="Times New Roman"/>
              <a:ea typeface="Times New Roman"/>
              <a:cs typeface="Times New Roman"/>
            </a:endParaRPr>
          </a:p>
          <a:p>
            <a:pPr lvl="0" algn="just" rtl="1">
              <a:lnSpc>
                <a:spcPct val="115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الري .</a:t>
            </a:r>
          </a:p>
          <a:p>
            <a:pPr lvl="0" algn="just" rtl="1">
              <a:lnSpc>
                <a:spcPct val="115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Times New Roman"/>
              </a:rPr>
              <a:t>التسميد .</a:t>
            </a:r>
          </a:p>
          <a:p>
            <a:pPr marL="0" lvl="0" indent="0" algn="just" rtl="1">
              <a:lnSpc>
                <a:spcPct val="115000"/>
              </a:lnSpc>
              <a:spcBef>
                <a:spcPts val="0"/>
              </a:spcBef>
              <a:buNone/>
            </a:pPr>
            <a:r>
              <a:rPr lang="ar-IQ" sz="2400" b="1" dirty="0" smtClean="0">
                <a:latin typeface="Times New Roman"/>
                <a:ea typeface="Times New Roman"/>
                <a:cs typeface="Times New Roman"/>
              </a:rPr>
              <a:t>       مشابه </a:t>
            </a:r>
            <a:r>
              <a:rPr lang="ar-IQ" sz="2400" b="1" dirty="0">
                <a:latin typeface="Times New Roman"/>
                <a:ea typeface="Times New Roman"/>
                <a:cs typeface="Times New Roman"/>
              </a:rPr>
              <a:t>لما في اللهانة . </a:t>
            </a:r>
            <a:endParaRPr lang="en-US" sz="2400" dirty="0">
              <a:latin typeface="Times New Roman"/>
              <a:ea typeface="Times New Roman"/>
            </a:endParaRPr>
          </a:p>
          <a:p>
            <a:pPr marL="0" indent="0" algn="r">
              <a:buNone/>
            </a:pPr>
            <a:endParaRPr lang="en-US" sz="2400" dirty="0"/>
          </a:p>
        </p:txBody>
      </p:sp>
    </p:spTree>
    <p:extLst>
      <p:ext uri="{BB962C8B-B14F-4D97-AF65-F5344CB8AC3E}">
        <p14:creationId xmlns:p14="http://schemas.microsoft.com/office/powerpoint/2010/main" val="140498204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lvl="0" algn="just" rtl="1">
              <a:lnSpc>
                <a:spcPct val="115000"/>
              </a:lnSpc>
              <a:spcBef>
                <a:spcPts val="0"/>
              </a:spcBef>
              <a:buFont typeface="Wingdings" panose="05000000000000000000" pitchFamily="2" charset="2"/>
              <a:buChar char="Ø"/>
            </a:pPr>
            <a:endParaRPr lang="ar-IQ" sz="2400" b="1" dirty="0" smtClean="0">
              <a:solidFill>
                <a:srgbClr val="C00000"/>
              </a:solidFill>
              <a:latin typeface="Times New Roman"/>
              <a:ea typeface="Times New Roman"/>
              <a:cs typeface="+mj-cs"/>
            </a:endParaRPr>
          </a:p>
          <a:p>
            <a:pPr lvl="0" algn="just" rtl="1">
              <a:lnSpc>
                <a:spcPct val="115000"/>
              </a:lnSpc>
              <a:spcBef>
                <a:spcPts val="0"/>
              </a:spcBef>
              <a:buFont typeface="Wingdings" panose="05000000000000000000" pitchFamily="2" charset="2"/>
              <a:buChar char="Ø"/>
            </a:pPr>
            <a:r>
              <a:rPr lang="ar-IQ" sz="2400" b="1" dirty="0" smtClean="0">
                <a:solidFill>
                  <a:srgbClr val="C00000"/>
                </a:solidFill>
                <a:latin typeface="Times New Roman"/>
                <a:ea typeface="Times New Roman"/>
                <a:cs typeface="+mj-cs"/>
              </a:rPr>
              <a:t>تكوين </a:t>
            </a:r>
            <a:r>
              <a:rPr lang="ar-IQ" sz="2400" b="1" dirty="0">
                <a:solidFill>
                  <a:srgbClr val="C00000"/>
                </a:solidFill>
                <a:latin typeface="Times New Roman"/>
                <a:ea typeface="Times New Roman"/>
                <a:cs typeface="+mj-cs"/>
              </a:rPr>
              <a:t>الاقراص الزهرية </a:t>
            </a:r>
            <a:endParaRPr lang="en-US" sz="2400" dirty="0">
              <a:solidFill>
                <a:srgbClr val="C00000"/>
              </a:solidFill>
              <a:latin typeface="Times New Roman"/>
              <a:ea typeface="Times New Roman"/>
              <a:cs typeface="+mj-cs"/>
            </a:endParaRPr>
          </a:p>
          <a:p>
            <a:pPr algn="just" rtl="1">
              <a:lnSpc>
                <a:spcPct val="150000"/>
              </a:lnSpc>
              <a:buFontTx/>
              <a:buChar char="-"/>
            </a:pPr>
            <a:r>
              <a:rPr lang="ar-IQ" sz="2400" dirty="0" smtClean="0">
                <a:ea typeface="Times New Roman"/>
                <a:cs typeface="+mj-cs"/>
              </a:rPr>
              <a:t>يتأثر </a:t>
            </a:r>
            <a:r>
              <a:rPr lang="ar-IQ" sz="2400" dirty="0">
                <a:ea typeface="Times New Roman"/>
                <a:cs typeface="+mj-cs"/>
              </a:rPr>
              <a:t>انتاج الاقراص في القرنابيط بالعوامل الجوية ومنها درجات الحرارة وطول فترة الاضاءة </a:t>
            </a:r>
            <a:endParaRPr lang="ar-IQ" sz="2400" dirty="0" smtClean="0">
              <a:ea typeface="Times New Roman"/>
              <a:cs typeface="+mj-cs"/>
            </a:endParaRPr>
          </a:p>
          <a:p>
            <a:pPr algn="just" rtl="1">
              <a:lnSpc>
                <a:spcPct val="150000"/>
              </a:lnSpc>
              <a:buFontTx/>
              <a:buChar char="-"/>
            </a:pPr>
            <a:r>
              <a:rPr lang="ar-IQ" sz="2400" dirty="0" smtClean="0">
                <a:ea typeface="Times New Roman"/>
                <a:cs typeface="+mj-cs"/>
              </a:rPr>
              <a:t>وقد </a:t>
            </a:r>
            <a:r>
              <a:rPr lang="ar-IQ" sz="2400" dirty="0">
                <a:ea typeface="Times New Roman"/>
                <a:cs typeface="+mj-cs"/>
              </a:rPr>
              <a:t>بينت التجارب ان النبات يجب ان يتعدى مرحلة الحداثة </a:t>
            </a:r>
            <a:r>
              <a:rPr lang="en-US" sz="2400" dirty="0" err="1">
                <a:solidFill>
                  <a:schemeClr val="accent1">
                    <a:lumMod val="75000"/>
                  </a:schemeClr>
                </a:solidFill>
                <a:latin typeface="Times New Roman"/>
                <a:ea typeface="Times New Roman"/>
                <a:cs typeface="+mj-cs"/>
              </a:rPr>
              <a:t>Juvanile</a:t>
            </a:r>
            <a:r>
              <a:rPr lang="en-US" sz="2400" dirty="0">
                <a:solidFill>
                  <a:schemeClr val="accent1">
                    <a:lumMod val="75000"/>
                  </a:schemeClr>
                </a:solidFill>
                <a:latin typeface="Times New Roman"/>
                <a:ea typeface="Times New Roman"/>
                <a:cs typeface="+mj-cs"/>
              </a:rPr>
              <a:t> Period</a:t>
            </a:r>
            <a:r>
              <a:rPr lang="ar-IQ" sz="2400" dirty="0">
                <a:solidFill>
                  <a:schemeClr val="accent1">
                    <a:lumMod val="75000"/>
                  </a:schemeClr>
                </a:solidFill>
                <a:latin typeface="Times New Roman"/>
                <a:ea typeface="Times New Roman"/>
                <a:cs typeface="+mj-cs"/>
              </a:rPr>
              <a:t> </a:t>
            </a:r>
            <a:r>
              <a:rPr lang="ar-IQ" sz="2400" dirty="0">
                <a:latin typeface="Times New Roman"/>
                <a:ea typeface="Times New Roman"/>
                <a:cs typeface="+mj-cs"/>
              </a:rPr>
              <a:t>قبل ان تؤثر درجات الحرارة المنخفضة على تكوين وانتاج </a:t>
            </a:r>
            <a:r>
              <a:rPr lang="ar-IQ" sz="2400" dirty="0" smtClean="0">
                <a:latin typeface="Times New Roman"/>
                <a:ea typeface="Times New Roman"/>
                <a:cs typeface="+mj-cs"/>
              </a:rPr>
              <a:t>الاقراص،</a:t>
            </a:r>
          </a:p>
          <a:p>
            <a:pPr algn="just" rtl="1">
              <a:lnSpc>
                <a:spcPct val="150000"/>
              </a:lnSpc>
              <a:buFontTx/>
              <a:buChar char="-"/>
            </a:pPr>
            <a:r>
              <a:rPr lang="ar-IQ" sz="2400" dirty="0" smtClean="0">
                <a:latin typeface="Times New Roman"/>
                <a:ea typeface="Times New Roman"/>
                <a:cs typeface="+mj-cs"/>
              </a:rPr>
              <a:t> </a:t>
            </a:r>
            <a:r>
              <a:rPr lang="ar-IQ" sz="2400" dirty="0">
                <a:latin typeface="Times New Roman"/>
                <a:ea typeface="Times New Roman"/>
                <a:cs typeface="+mj-cs"/>
              </a:rPr>
              <a:t>ويختلف طول فترة الحداثة حسب الصنف حيث وجد ان هذه الفترة هي حوالي ستة أسابيع لصنف القرنابيط </a:t>
            </a:r>
            <a:r>
              <a:rPr lang="en-US" sz="2400" dirty="0">
                <a:solidFill>
                  <a:schemeClr val="accent1">
                    <a:lumMod val="75000"/>
                  </a:schemeClr>
                </a:solidFill>
                <a:latin typeface="Times New Roman"/>
                <a:ea typeface="Times New Roman"/>
                <a:cs typeface="+mj-cs"/>
              </a:rPr>
              <a:t>Snow ball</a:t>
            </a:r>
            <a:r>
              <a:rPr lang="ar-IQ" sz="2400" dirty="0">
                <a:solidFill>
                  <a:schemeClr val="accent1">
                    <a:lumMod val="75000"/>
                  </a:schemeClr>
                </a:solidFill>
                <a:latin typeface="Times New Roman"/>
                <a:ea typeface="Times New Roman"/>
                <a:cs typeface="+mj-cs"/>
              </a:rPr>
              <a:t> </a:t>
            </a:r>
            <a:endParaRPr lang="ar-IQ" sz="2400" dirty="0" smtClean="0">
              <a:solidFill>
                <a:schemeClr val="accent1">
                  <a:lumMod val="75000"/>
                </a:schemeClr>
              </a:solidFill>
              <a:latin typeface="Times New Roman"/>
              <a:ea typeface="Times New Roman"/>
              <a:cs typeface="+mj-cs"/>
            </a:endParaRPr>
          </a:p>
          <a:p>
            <a:pPr algn="just" rtl="1">
              <a:lnSpc>
                <a:spcPct val="150000"/>
              </a:lnSpc>
              <a:buFontTx/>
              <a:buChar char="-"/>
            </a:pPr>
            <a:r>
              <a:rPr lang="ar-IQ" sz="2400" dirty="0" smtClean="0">
                <a:latin typeface="Times New Roman"/>
                <a:ea typeface="Times New Roman"/>
                <a:cs typeface="+mj-cs"/>
              </a:rPr>
              <a:t>كما </a:t>
            </a:r>
            <a:r>
              <a:rPr lang="ar-IQ" sz="2400" dirty="0">
                <a:latin typeface="Times New Roman"/>
                <a:ea typeface="Times New Roman"/>
                <a:cs typeface="+mj-cs"/>
              </a:rPr>
              <a:t>ان ارتفاع درجة الحرارة عن 21 م◦ يمنع تكون الاقراص. </a:t>
            </a:r>
            <a:endParaRPr lang="en-US" sz="2400" dirty="0">
              <a:cs typeface="+mj-cs"/>
            </a:endParaRPr>
          </a:p>
        </p:txBody>
      </p:sp>
    </p:spTree>
    <p:extLst>
      <p:ext uri="{BB962C8B-B14F-4D97-AF65-F5344CB8AC3E}">
        <p14:creationId xmlns:p14="http://schemas.microsoft.com/office/powerpoint/2010/main" val="3253709936"/>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marR="0" indent="0" algn="just" rtl="1">
              <a:lnSpc>
                <a:spcPct val="115000"/>
              </a:lnSpc>
              <a:spcBef>
                <a:spcPts val="0"/>
              </a:spcBef>
              <a:spcAft>
                <a:spcPts val="0"/>
              </a:spcAft>
              <a:buNone/>
            </a:pPr>
            <a:r>
              <a:rPr lang="ar-IQ" sz="2400" dirty="0" smtClean="0">
                <a:latin typeface="Times New Roman"/>
                <a:ea typeface="Times New Roman"/>
                <a:cs typeface="+mj-cs"/>
              </a:rPr>
              <a:t>       قسم </a:t>
            </a:r>
            <a:r>
              <a:rPr lang="ar-IQ" sz="2400" dirty="0">
                <a:latin typeface="Times New Roman"/>
                <a:ea typeface="Times New Roman"/>
                <a:cs typeface="+mj-cs"/>
              </a:rPr>
              <a:t>الباحثين اصناف القرنابيط من حيث تكوين الاقراص الى ثلاثة مجاميع هي: </a:t>
            </a:r>
            <a:endParaRPr lang="en-US" sz="2400" dirty="0">
              <a:latin typeface="Times New Roman"/>
              <a:ea typeface="Times New Roman"/>
              <a:cs typeface="+mj-cs"/>
            </a:endParaRPr>
          </a:p>
          <a:p>
            <a:pPr marL="514350" marR="0" indent="-457200" algn="just" rtl="1">
              <a:lnSpc>
                <a:spcPct val="115000"/>
              </a:lnSpc>
              <a:spcBef>
                <a:spcPts val="0"/>
              </a:spcBef>
              <a:spcAft>
                <a:spcPts val="0"/>
              </a:spcAft>
              <a:buClr>
                <a:srgbClr val="FF3399"/>
              </a:buClr>
              <a:buFont typeface="+mj-lt"/>
              <a:buAutoNum type="arabicPeriod"/>
            </a:pPr>
            <a:r>
              <a:rPr lang="ar-IQ" sz="2400" b="1" dirty="0" smtClean="0">
                <a:solidFill>
                  <a:srgbClr val="7030A0"/>
                </a:solidFill>
                <a:latin typeface="Times New Roman"/>
                <a:ea typeface="Times New Roman"/>
                <a:cs typeface="+mj-cs"/>
              </a:rPr>
              <a:t>الاصناف </a:t>
            </a:r>
            <a:r>
              <a:rPr lang="ar-IQ" sz="2400" b="1" dirty="0">
                <a:solidFill>
                  <a:srgbClr val="7030A0"/>
                </a:solidFill>
                <a:latin typeface="Times New Roman"/>
                <a:ea typeface="Times New Roman"/>
                <a:cs typeface="+mj-cs"/>
              </a:rPr>
              <a:t>الحولية </a:t>
            </a:r>
            <a:r>
              <a:rPr lang="ar-IQ" sz="2400" dirty="0">
                <a:latin typeface="Times New Roman"/>
                <a:ea typeface="Times New Roman"/>
                <a:cs typeface="+mj-cs"/>
              </a:rPr>
              <a:t>: </a:t>
            </a:r>
            <a:r>
              <a:rPr lang="ar-IQ" sz="2400" dirty="0" smtClean="0">
                <a:latin typeface="Times New Roman"/>
                <a:ea typeface="Times New Roman"/>
                <a:cs typeface="+mj-cs"/>
              </a:rPr>
              <a:t>هذه </a:t>
            </a:r>
            <a:r>
              <a:rPr lang="ar-IQ" sz="2400" dirty="0">
                <a:latin typeface="Times New Roman"/>
                <a:ea typeface="Times New Roman"/>
                <a:cs typeface="+mj-cs"/>
              </a:rPr>
              <a:t>الاصناف ليس لها فترة حداثة وتبدا بتكوين الاوراق وتنتقل الى الطور التكاثري مباشرة وتحتاج الى درجة حرارة 20 – 25 م◦ واعلى من ذلك يبقى النبات خضري . </a:t>
            </a:r>
            <a:endParaRPr lang="en-US" sz="2400" dirty="0">
              <a:latin typeface="Times New Roman"/>
              <a:ea typeface="Times New Roman"/>
              <a:cs typeface="+mj-cs"/>
            </a:endParaRPr>
          </a:p>
          <a:p>
            <a:pPr marL="523240" marR="0" indent="-457200" algn="just" rtl="1">
              <a:lnSpc>
                <a:spcPct val="115000"/>
              </a:lnSpc>
              <a:spcBef>
                <a:spcPts val="0"/>
              </a:spcBef>
              <a:spcAft>
                <a:spcPts val="0"/>
              </a:spcAft>
              <a:buClr>
                <a:srgbClr val="FF3399"/>
              </a:buClr>
              <a:buFont typeface="+mj-lt"/>
              <a:buAutoNum type="arabicPeriod"/>
            </a:pPr>
            <a:r>
              <a:rPr lang="ar-IQ" sz="2400" b="1" dirty="0" smtClean="0">
                <a:solidFill>
                  <a:srgbClr val="7030A0"/>
                </a:solidFill>
                <a:latin typeface="Times New Roman"/>
                <a:ea typeface="Times New Roman"/>
                <a:cs typeface="+mj-cs"/>
              </a:rPr>
              <a:t>الاصناف </a:t>
            </a:r>
            <a:r>
              <a:rPr lang="ar-IQ" sz="2400" b="1" dirty="0">
                <a:solidFill>
                  <a:srgbClr val="7030A0"/>
                </a:solidFill>
                <a:latin typeface="Times New Roman"/>
                <a:ea typeface="Times New Roman"/>
                <a:cs typeface="+mj-cs"/>
              </a:rPr>
              <a:t>ذات الحولين</a:t>
            </a:r>
            <a:r>
              <a:rPr lang="ar-IQ" sz="2400" dirty="0">
                <a:solidFill>
                  <a:srgbClr val="7030A0"/>
                </a:solidFill>
                <a:latin typeface="Times New Roman"/>
                <a:ea typeface="Times New Roman"/>
                <a:cs typeface="+mj-cs"/>
              </a:rPr>
              <a:t> </a:t>
            </a:r>
            <a:r>
              <a:rPr lang="ar-IQ" sz="2400" dirty="0">
                <a:latin typeface="Times New Roman"/>
                <a:ea typeface="Times New Roman"/>
                <a:cs typeface="+mj-cs"/>
              </a:rPr>
              <a:t>: بعد وصول النبات الى حجم معين يتحول من الطور الخضري الى الطور التكاثري اي ان هذه الاصناف لها فترة حداثة واضحة بعد تعرضها لدرجات الحرارة المنخفضة ( 10 م◦ ) . </a:t>
            </a:r>
            <a:endParaRPr lang="en-US" sz="2400" dirty="0">
              <a:latin typeface="Times New Roman"/>
              <a:ea typeface="Times New Roman"/>
              <a:cs typeface="+mj-cs"/>
            </a:endParaRPr>
          </a:p>
          <a:p>
            <a:pPr marL="457200" indent="-457200" algn="just" rtl="1">
              <a:buClr>
                <a:srgbClr val="FF3399"/>
              </a:buClr>
              <a:buFont typeface="+mj-lt"/>
              <a:buAutoNum type="arabicPeriod"/>
            </a:pPr>
            <a:r>
              <a:rPr lang="ar-IQ" sz="2400" b="1" dirty="0" smtClean="0">
                <a:solidFill>
                  <a:srgbClr val="7030A0"/>
                </a:solidFill>
                <a:ea typeface="Times New Roman"/>
                <a:cs typeface="+mj-cs"/>
              </a:rPr>
              <a:t>الاصناف </a:t>
            </a:r>
            <a:r>
              <a:rPr lang="ar-IQ" sz="2400" b="1" dirty="0">
                <a:solidFill>
                  <a:srgbClr val="7030A0"/>
                </a:solidFill>
                <a:ea typeface="Times New Roman"/>
                <a:cs typeface="+mj-cs"/>
              </a:rPr>
              <a:t>الوسطية </a:t>
            </a:r>
            <a:r>
              <a:rPr lang="ar-IQ" sz="2400" dirty="0">
                <a:ea typeface="Times New Roman"/>
                <a:cs typeface="+mj-cs"/>
              </a:rPr>
              <a:t>: هي وسط بين المجموعتين تزرع في اواخر الخريف او  بداية الشتاء. </a:t>
            </a:r>
            <a:r>
              <a:rPr lang="ar-IQ" sz="2400" dirty="0" smtClean="0">
                <a:ea typeface="Times New Roman"/>
                <a:cs typeface="+mj-cs"/>
              </a:rPr>
              <a:t>.......................... يتبع</a:t>
            </a:r>
            <a:endParaRPr lang="en-US" sz="2400" dirty="0">
              <a:cs typeface="+mj-cs"/>
            </a:endParaRPr>
          </a:p>
        </p:txBody>
      </p:sp>
    </p:spTree>
    <p:extLst>
      <p:ext uri="{BB962C8B-B14F-4D97-AF65-F5344CB8AC3E}">
        <p14:creationId xmlns:p14="http://schemas.microsoft.com/office/powerpoint/2010/main" val="117545884"/>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TotalTime>
  <Words>2826</Words>
  <Application>Microsoft Office PowerPoint</Application>
  <PresentationFormat>On-screen Show (4:3)</PresentationFormat>
  <Paragraphs>245</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vt:lpstr>
      <vt:lpstr>.</vt:lpstr>
      <vt:lpstr>.</vt:lpstr>
      <vt:lpstr>.</vt:lpstr>
      <vt:lpstr>.</vt:lpstr>
      <vt:lpstr>.</vt:lpstr>
      <vt:lpstr>PowerPoint Presentation</vt:lpstr>
      <vt:lpstr>PowerPoint Presentation</vt:lpstr>
      <vt:lpstr>PowerPoint Presentation</vt:lpstr>
      <vt:lpstr>PowerPoint Presentation</vt:lpstr>
      <vt:lpstr>.</vt:lpstr>
      <vt:lpstr>.</vt:lpstr>
      <vt:lpstr>PowerPoint Presentation</vt:lpstr>
      <vt:lpstr>.</vt:lpstr>
      <vt:lpstr>.</vt:lpstr>
      <vt:lpst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شكراً لاصغائكم</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c:title>
  <dc:creator>Dr.Nawal</dc:creator>
  <cp:lastModifiedBy>ابو نادية</cp:lastModifiedBy>
  <cp:revision>25</cp:revision>
  <dcterms:created xsi:type="dcterms:W3CDTF">2006-08-16T00:00:00Z</dcterms:created>
  <dcterms:modified xsi:type="dcterms:W3CDTF">2012-06-02T20:41:38Z</dcterms:modified>
</cp:coreProperties>
</file>